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3" r:id="rId7"/>
    <p:sldId id="269" r:id="rId8"/>
    <p:sldId id="265" r:id="rId9"/>
    <p:sldId id="270" r:id="rId10"/>
    <p:sldId id="271" r:id="rId11"/>
    <p:sldId id="266"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9E1B"/>
    <a:srgbClr val="FBF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57FFC-F62A-4D9A-AE14-825495CEF81D}" type="datetimeFigureOut">
              <a:rPr lang="ru-RU" smtClean="0"/>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FA437-9165-4DE1-9C96-5A642E974104}" type="slidenum">
              <a:rPr lang="ru-RU" smtClean="0"/>
              <a:t>‹#›</a:t>
            </a:fld>
            <a:endParaRPr lang="ru-RU"/>
          </a:p>
        </p:txBody>
      </p:sp>
    </p:spTree>
    <p:extLst>
      <p:ext uri="{BB962C8B-B14F-4D97-AF65-F5344CB8AC3E}">
        <p14:creationId xmlns:p14="http://schemas.microsoft.com/office/powerpoint/2010/main" val="204566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Grp="1" noRot="1" noChangeAspect="1" noChangeArrowheads="1"/>
          </p:cNvSpPr>
          <p:nvPr>
            <p:ph type="sldImg"/>
          </p:nvPr>
        </p:nvSpPr>
        <p:spPr bwMode="auto">
          <a:xfrm>
            <a:off x="1319213" y="877888"/>
            <a:ext cx="4219575" cy="3165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1061392" y="4350019"/>
            <a:ext cx="4740978"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912000-F68C-4F9F-B678-D51A96C496AE}"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A2442D-5679-45F2-8E8E-28316D66F3E5}"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9F4FE3-E802-4990-B390-1DFA14577B36}"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DAF443-5834-4934-97E9-8FE3964408BF}"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AEBBB8-F4D9-4878-A0CF-6D99F7E4CC60}" type="datetime1">
              <a:rPr lang="ru-RU" smtClean="0"/>
              <a:t>13.04.2020</a:t>
            </a:fld>
            <a:endParaRPr lang="ru-RU"/>
          </a:p>
        </p:txBody>
      </p:sp>
      <p:sp>
        <p:nvSpPr>
          <p:cNvPr id="5" name="Нижний колонтитул 4"/>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6EDA37-19F1-495B-B1C6-1105E7D564E4}" type="datetime1">
              <a:rPr lang="ru-RU" smtClean="0"/>
              <a:t>13.04.2020</a:t>
            </a:fld>
            <a:endParaRPr lang="ru-RU"/>
          </a:p>
        </p:txBody>
      </p:sp>
      <p:sp>
        <p:nvSpPr>
          <p:cNvPr id="6" name="Нижний колонтитул 5"/>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6457C2-2253-4922-A28B-DEF1C8FD2B2A}" type="datetime1">
              <a:rPr lang="ru-RU" smtClean="0"/>
              <a:t>13.04.2020</a:t>
            </a:fld>
            <a:endParaRPr lang="ru-RU"/>
          </a:p>
        </p:txBody>
      </p:sp>
      <p:sp>
        <p:nvSpPr>
          <p:cNvPr id="8" name="Нижний колонтитул 7"/>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9093C9-415D-4726-B46F-CB0B1D5BB166}" type="datetime1">
              <a:rPr lang="ru-RU" smtClean="0"/>
              <a:t>13.04.2020</a:t>
            </a:fld>
            <a:endParaRPr lang="ru-RU"/>
          </a:p>
        </p:txBody>
      </p:sp>
      <p:sp>
        <p:nvSpPr>
          <p:cNvPr id="4" name="Нижний колонтитул 3"/>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357C90-CCF4-494A-B8AF-CA9A7F820904}" type="datetime1">
              <a:rPr lang="ru-RU" smtClean="0"/>
              <a:t>13.04.2020</a:t>
            </a:fld>
            <a:endParaRPr lang="ru-RU"/>
          </a:p>
        </p:txBody>
      </p:sp>
      <p:sp>
        <p:nvSpPr>
          <p:cNvPr id="3" name="Нижний колонтитул 2"/>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323086-BA5F-41FD-AFB1-71DC9E0910F2}" type="datetime1">
              <a:rPr lang="ru-RU" smtClean="0"/>
              <a:t>13.04.2020</a:t>
            </a:fld>
            <a:endParaRPr lang="ru-RU"/>
          </a:p>
        </p:txBody>
      </p:sp>
      <p:sp>
        <p:nvSpPr>
          <p:cNvPr id="6" name="Нижний колонтитул 5"/>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570E88-A4F0-45CB-8FEE-893B9946A5E3}" type="datetime1">
              <a:rPr lang="ru-RU" smtClean="0"/>
              <a:t>13.04.2020</a:t>
            </a:fld>
            <a:endParaRPr lang="ru-RU"/>
          </a:p>
        </p:txBody>
      </p:sp>
      <p:sp>
        <p:nvSpPr>
          <p:cNvPr id="6" name="Нижний колонтитул 5"/>
          <p:cNvSpPr>
            <a:spLocks noGrp="1"/>
          </p:cNvSpPr>
          <p:nvPr>
            <p:ph type="ftr" sz="quarter" idx="11"/>
          </p:nvPr>
        </p:nvSpPr>
        <p:spPr/>
        <p:txBody>
          <a:bodyPr/>
          <a:lstStyle/>
          <a:p>
            <a:r>
              <a:rPr lang="ru-RU" smtClean="0"/>
              <a:t>"Университетские Образовательные Округа"</a:t>
            </a:r>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907A6-F9E6-4187-B506-3B83E9B89F6C}" type="datetime1">
              <a:rPr lang="ru-RU" smtClean="0"/>
              <a:t>13.04.2020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"Университетские Образовательные Округа"</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4170" y="620688"/>
            <a:ext cx="7772400" cy="1470025"/>
          </a:xfrm>
        </p:spPr>
        <p:txBody>
          <a:bodyPr>
            <a:normAutofit fontScale="90000"/>
          </a:bodyPr>
          <a:lstStyle/>
          <a:p>
            <a:r>
              <a:rPr lang="ru-RU" b="1" dirty="0" smtClean="0">
                <a:solidFill>
                  <a:srgbClr val="D39E1B"/>
                </a:solidFill>
              </a:rPr>
              <a:t>Мои родственники – участники Великой Отечественной войны</a:t>
            </a:r>
            <a:endParaRPr lang="ru-RU" b="1" dirty="0">
              <a:solidFill>
                <a:srgbClr val="D39E1B"/>
              </a:solidFill>
            </a:endParaRPr>
          </a:p>
        </p:txBody>
      </p:sp>
      <p:sp>
        <p:nvSpPr>
          <p:cNvPr id="3" name="Подзаголовок 2"/>
          <p:cNvSpPr>
            <a:spLocks noGrp="1"/>
          </p:cNvSpPr>
          <p:nvPr>
            <p:ph type="subTitle" idx="1"/>
          </p:nvPr>
        </p:nvSpPr>
        <p:spPr>
          <a:xfrm>
            <a:off x="1259632" y="2420888"/>
            <a:ext cx="7376864" cy="2664296"/>
          </a:xfrm>
        </p:spPr>
        <p:txBody>
          <a:bodyPr>
            <a:normAutofit fontScale="77500" lnSpcReduction="20000"/>
          </a:bodyPr>
          <a:lstStyle/>
          <a:p>
            <a:pPr algn="r"/>
            <a:r>
              <a:rPr lang="ru-RU" dirty="0" smtClean="0">
                <a:solidFill>
                  <a:schemeClr val="tx1"/>
                </a:solidFill>
              </a:rPr>
              <a:t>Ивановская область</a:t>
            </a:r>
          </a:p>
          <a:p>
            <a:pPr algn="r"/>
            <a:r>
              <a:rPr lang="ru-RU" dirty="0">
                <a:solidFill>
                  <a:schemeClr val="tx1"/>
                </a:solidFill>
              </a:rPr>
              <a:t>Муниципальное бюджетное общеобразовательное учреждение «Средняя школа № 29» города </a:t>
            </a:r>
            <a:r>
              <a:rPr lang="ru-RU" dirty="0" smtClean="0">
                <a:solidFill>
                  <a:schemeClr val="tx1"/>
                </a:solidFill>
              </a:rPr>
              <a:t>Иванова</a:t>
            </a:r>
          </a:p>
          <a:p>
            <a:pPr algn="r"/>
            <a:r>
              <a:rPr lang="ru-RU" dirty="0" smtClean="0">
                <a:solidFill>
                  <a:schemeClr val="tx1"/>
                </a:solidFill>
              </a:rPr>
              <a:t>Автор: Виноградов Константин Алексеевич, </a:t>
            </a:r>
          </a:p>
          <a:p>
            <a:pPr algn="r"/>
            <a:r>
              <a:rPr lang="ru-RU" dirty="0" smtClean="0">
                <a:solidFill>
                  <a:schemeClr val="tx1"/>
                </a:solidFill>
              </a:rPr>
              <a:t>ученик 10 класса</a:t>
            </a:r>
          </a:p>
          <a:p>
            <a:pPr algn="r"/>
            <a:r>
              <a:rPr lang="ru-RU" dirty="0" smtClean="0">
                <a:solidFill>
                  <a:schemeClr val="tx1"/>
                </a:solidFill>
              </a:rPr>
              <a:t>Руководитель: Соболева Светлана Юрьевна, </a:t>
            </a:r>
          </a:p>
          <a:p>
            <a:pPr algn="r"/>
            <a:r>
              <a:rPr lang="ru-RU" dirty="0" smtClean="0">
                <a:solidFill>
                  <a:schemeClr val="tx1"/>
                </a:solidFill>
              </a:rPr>
              <a:t>учитель истории и обществознания</a:t>
            </a:r>
            <a:endParaRPr lang="ru-RU" dirty="0">
              <a:solidFill>
                <a:schemeClr val="tx1"/>
              </a:solidFill>
            </a:endParaRPr>
          </a:p>
          <a:p>
            <a:pPr algn="r"/>
            <a:endParaRPr lang="ru-RU" dirty="0"/>
          </a:p>
        </p:txBody>
      </p:sp>
      <p:sp>
        <p:nvSpPr>
          <p:cNvPr id="4" name="Нижний колонтитул 3"/>
          <p:cNvSpPr>
            <a:spLocks noGrp="1"/>
          </p:cNvSpPr>
          <p:nvPr>
            <p:ph type="ftr" sz="quarter" idx="11"/>
          </p:nvPr>
        </p:nvSpPr>
        <p:spPr>
          <a:xfrm>
            <a:off x="2987824" y="0"/>
            <a:ext cx="3600400" cy="365125"/>
          </a:xfrm>
        </p:spPr>
        <p:txBody>
          <a:bodyPr/>
          <a:lstStyle/>
          <a:p>
            <a:r>
              <a:rPr lang="ru-RU" smtClean="0"/>
              <a:t>"Университетские Образовательные Округа"</a:t>
            </a:r>
            <a:endParaRPr lang="ru-RU" dirty="0"/>
          </a:p>
        </p:txBody>
      </p:sp>
      <p:sp>
        <p:nvSpPr>
          <p:cNvPr id="6" name="TextBox 5"/>
          <p:cNvSpPr txBox="1"/>
          <p:nvPr/>
        </p:nvSpPr>
        <p:spPr>
          <a:xfrm>
            <a:off x="3563887" y="5157192"/>
            <a:ext cx="2160240" cy="369332"/>
          </a:xfrm>
          <a:prstGeom prst="rect">
            <a:avLst/>
          </a:prstGeom>
          <a:noFill/>
        </p:spPr>
        <p:txBody>
          <a:bodyPr wrap="square" rtlCol="0">
            <a:spAutoFit/>
          </a:bodyPr>
          <a:lstStyle/>
          <a:p>
            <a:pPr algn="ctr"/>
            <a:r>
              <a:rPr lang="ru-RU" dirty="0" smtClean="0"/>
              <a:t>2020 год</a:t>
            </a:r>
            <a:endParaRPr lang="ru-RU" dirty="0"/>
          </a:p>
        </p:txBody>
      </p:sp>
      <p:pic>
        <p:nvPicPr>
          <p:cNvPr id="1026" name="Picture 2" descr="C:\Users\История\Desktop\lento4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78500"/>
            <a:ext cx="7559675" cy="1079500"/>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1</a:t>
            </a:fld>
            <a:endParaRPr lang="ru-RU"/>
          </a:p>
        </p:txBody>
      </p:sp>
    </p:spTree>
    <p:extLst>
      <p:ext uri="{BB962C8B-B14F-4D97-AF65-F5344CB8AC3E}">
        <p14:creationId xmlns:p14="http://schemas.microsoft.com/office/powerpoint/2010/main" val="1521207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2771800" y="19650"/>
            <a:ext cx="3543672" cy="365125"/>
          </a:xfrm>
        </p:spPr>
        <p:txBody>
          <a:bodyPr/>
          <a:lstStyle/>
          <a:p>
            <a:r>
              <a:rPr lang="ru-RU" dirty="0" smtClean="0">
                <a:solidFill>
                  <a:schemeClr val="bg2">
                    <a:lumMod val="75000"/>
                  </a:schemeClr>
                </a:solidFill>
              </a:rPr>
              <a:t>"Университетские Образовательные Округа"</a:t>
            </a:r>
            <a:endParaRPr lang="ru-RU" dirty="0">
              <a:solidFill>
                <a:schemeClr val="bg2">
                  <a:lumMod val="75000"/>
                </a:scheme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10</a:t>
            </a:fld>
            <a:endParaRPr lang="ru-RU"/>
          </a:p>
        </p:txBody>
      </p:sp>
      <p:pic>
        <p:nvPicPr>
          <p:cNvPr id="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90" t="7145" r="7389" b="3469"/>
          <a:stretch/>
        </p:blipFill>
        <p:spPr bwMode="auto">
          <a:xfrm>
            <a:off x="7675621" y="-27144"/>
            <a:ext cx="1438710" cy="216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3477857" y="463143"/>
            <a:ext cx="2154393" cy="523220"/>
          </a:xfrm>
          <a:prstGeom prst="rect">
            <a:avLst/>
          </a:prstGeom>
          <a:noFill/>
        </p:spPr>
        <p:txBody>
          <a:bodyPr wrap="square" rtlCol="0">
            <a:spAutoFit/>
          </a:bodyPr>
          <a:lstStyle/>
          <a:p>
            <a:r>
              <a:rPr lang="ru-RU" sz="2800" b="1" dirty="0" smtClean="0">
                <a:solidFill>
                  <a:srgbClr val="C00000"/>
                </a:solidFill>
              </a:rPr>
              <a:t>Дети войны</a:t>
            </a:r>
            <a:endParaRPr lang="ru-RU" sz="2800" b="1" dirty="0">
              <a:solidFill>
                <a:srgbClr val="C00000"/>
              </a:solidFill>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613" t="31129" r="34376" b="25214"/>
          <a:stretch/>
        </p:blipFill>
        <p:spPr bwMode="auto">
          <a:xfrm>
            <a:off x="0" y="18319"/>
            <a:ext cx="1172539" cy="19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1331640" y="990319"/>
            <a:ext cx="6120680" cy="2031325"/>
          </a:xfrm>
          <a:prstGeom prst="rect">
            <a:avLst/>
          </a:prstGeom>
          <a:noFill/>
        </p:spPr>
        <p:txBody>
          <a:bodyPr wrap="square" rtlCol="0">
            <a:spAutoFit/>
          </a:bodyPr>
          <a:lstStyle/>
          <a:p>
            <a:r>
              <a:rPr lang="ru-RU" dirty="0" smtClean="0">
                <a:solidFill>
                  <a:schemeClr val="bg1"/>
                </a:solidFill>
              </a:rPr>
              <a:t>     Не меньше тягот в годы Великой Отечественной войны выпало на детей.  Я расскажу о своей прабабушке с ее слов, что она сумела вспомнить о том тяжелом времени.</a:t>
            </a:r>
          </a:p>
          <a:p>
            <a:r>
              <a:rPr lang="ru-RU" dirty="0">
                <a:solidFill>
                  <a:schemeClr val="bg1"/>
                </a:solidFill>
              </a:rPr>
              <a:t> </a:t>
            </a:r>
            <a:r>
              <a:rPr lang="ru-RU" dirty="0" smtClean="0">
                <a:solidFill>
                  <a:schemeClr val="bg1"/>
                </a:solidFill>
              </a:rPr>
              <a:t>    </a:t>
            </a:r>
            <a:r>
              <a:rPr lang="ru-RU" dirty="0">
                <a:solidFill>
                  <a:schemeClr val="bg1"/>
                </a:solidFill>
              </a:rPr>
              <a:t/>
            </a:r>
            <a:br>
              <a:rPr lang="ru-RU" dirty="0">
                <a:solidFill>
                  <a:schemeClr val="bg1"/>
                </a:solidFill>
              </a:rPr>
            </a:br>
            <a:r>
              <a:rPr lang="ru-RU" dirty="0">
                <a:solidFill>
                  <a:schemeClr val="bg1"/>
                </a:solidFill>
              </a:rPr>
              <a:t/>
            </a:r>
            <a:br>
              <a:rPr lang="ru-RU" dirty="0">
                <a:solidFill>
                  <a:schemeClr val="bg1"/>
                </a:solidFill>
              </a:rPr>
            </a:br>
            <a:endParaRPr lang="ru-RU" dirty="0">
              <a:solidFill>
                <a:schemeClr val="bg1"/>
              </a:solidFill>
            </a:endParaRPr>
          </a:p>
          <a:p>
            <a:endParaRPr lang="ru-RU" dirty="0">
              <a:solidFill>
                <a:schemeClr val="bg1"/>
              </a:solidFill>
            </a:endParaRPr>
          </a:p>
        </p:txBody>
      </p:sp>
      <p:sp>
        <p:nvSpPr>
          <p:cNvPr id="10" name="TextBox 9"/>
          <p:cNvSpPr txBox="1"/>
          <p:nvPr/>
        </p:nvSpPr>
        <p:spPr>
          <a:xfrm>
            <a:off x="9713" y="2132856"/>
            <a:ext cx="9144000" cy="5078313"/>
          </a:xfrm>
          <a:prstGeom prst="rect">
            <a:avLst/>
          </a:prstGeom>
          <a:noFill/>
        </p:spPr>
        <p:txBody>
          <a:bodyPr wrap="square" rtlCol="0">
            <a:spAutoFit/>
          </a:bodyPr>
          <a:lstStyle/>
          <a:p>
            <a:pPr algn="just"/>
            <a:r>
              <a:rPr lang="ru-RU" dirty="0" smtClean="0">
                <a:solidFill>
                  <a:schemeClr val="bg1"/>
                </a:solidFill>
              </a:rPr>
              <a:t>      Прабабушке </a:t>
            </a:r>
            <a:r>
              <a:rPr lang="ru-RU" dirty="0">
                <a:solidFill>
                  <a:schemeClr val="bg1"/>
                </a:solidFill>
              </a:rPr>
              <a:t>Виноградовой Римме Вениаминовне было 8 лет, когда началась война. Семья приехала в деревню, думали, что их тут не достанут. Но как оказалось деревню бомбили за время войны 4 раза. Маму забрали на войну как врача под Сталинград. Римма осталась жить с отцом. Отец помогал </a:t>
            </a:r>
            <a:r>
              <a:rPr lang="ru-RU" dirty="0" smtClean="0">
                <a:solidFill>
                  <a:schemeClr val="bg1"/>
                </a:solidFill>
              </a:rPr>
              <a:t>деревне </a:t>
            </a:r>
            <a:r>
              <a:rPr lang="ru-RU" dirty="0">
                <a:solidFill>
                  <a:schemeClr val="bg1"/>
                </a:solidFill>
              </a:rPr>
              <a:t>после каждого нашествия </a:t>
            </a:r>
            <a:r>
              <a:rPr lang="ru-RU" dirty="0" smtClean="0">
                <a:solidFill>
                  <a:schemeClr val="bg1"/>
                </a:solidFill>
              </a:rPr>
              <a:t>фашистов: восстанавливал </a:t>
            </a:r>
            <a:r>
              <a:rPr lang="ru-RU" dirty="0">
                <a:solidFill>
                  <a:schemeClr val="bg1"/>
                </a:solidFill>
              </a:rPr>
              <a:t>дома и </a:t>
            </a:r>
            <a:r>
              <a:rPr lang="ru-RU" dirty="0" smtClean="0">
                <a:solidFill>
                  <a:schemeClr val="bg1"/>
                </a:solidFill>
              </a:rPr>
              <a:t>церковь.</a:t>
            </a:r>
            <a:r>
              <a:rPr lang="ru-RU" dirty="0" smtClean="0">
                <a:solidFill>
                  <a:srgbClr val="CCCCCC"/>
                </a:solidFill>
              </a:rPr>
              <a:t> </a:t>
            </a:r>
            <a:r>
              <a:rPr lang="ru-RU" dirty="0" smtClean="0">
                <a:solidFill>
                  <a:schemeClr val="bg1"/>
                </a:solidFill>
              </a:rPr>
              <a:t>Римма </a:t>
            </a:r>
            <a:r>
              <a:rPr lang="ru-RU" dirty="0">
                <a:solidFill>
                  <a:schemeClr val="bg1"/>
                </a:solidFill>
              </a:rPr>
              <a:t>очень любила в детстве </a:t>
            </a:r>
            <a:r>
              <a:rPr lang="ru-RU" dirty="0" smtClean="0">
                <a:solidFill>
                  <a:schemeClr val="bg1"/>
                </a:solidFill>
              </a:rPr>
              <a:t>помогать </a:t>
            </a:r>
            <a:r>
              <a:rPr lang="ru-RU" dirty="0">
                <a:solidFill>
                  <a:schemeClr val="bg1"/>
                </a:solidFill>
              </a:rPr>
              <a:t>отцу и </a:t>
            </a:r>
            <a:r>
              <a:rPr lang="ru-RU" dirty="0" smtClean="0">
                <a:solidFill>
                  <a:schemeClr val="bg1"/>
                </a:solidFill>
              </a:rPr>
              <a:t>играть </a:t>
            </a:r>
            <a:r>
              <a:rPr lang="ru-RU" dirty="0">
                <a:solidFill>
                  <a:schemeClr val="bg1"/>
                </a:solidFill>
              </a:rPr>
              <a:t>с детьми ее </a:t>
            </a:r>
            <a:r>
              <a:rPr lang="ru-RU" dirty="0" smtClean="0">
                <a:solidFill>
                  <a:schemeClr val="bg1"/>
                </a:solidFill>
              </a:rPr>
              <a:t>возраста. Однажды </a:t>
            </a:r>
            <a:r>
              <a:rPr lang="ru-RU" dirty="0">
                <a:solidFill>
                  <a:schemeClr val="bg1"/>
                </a:solidFill>
              </a:rPr>
              <a:t>она взяла у отца доску и пошла играть с ребятами на </a:t>
            </a:r>
            <a:r>
              <a:rPr lang="ru-RU" dirty="0" smtClean="0">
                <a:solidFill>
                  <a:schemeClr val="bg1"/>
                </a:solidFill>
              </a:rPr>
              <a:t>площадь. Вернувшись домой</a:t>
            </a:r>
            <a:r>
              <a:rPr lang="ru-RU" dirty="0">
                <a:solidFill>
                  <a:schemeClr val="bg1"/>
                </a:solidFill>
              </a:rPr>
              <a:t>, </a:t>
            </a:r>
            <a:r>
              <a:rPr lang="ru-RU" dirty="0" smtClean="0">
                <a:solidFill>
                  <a:schemeClr val="bg1"/>
                </a:solidFill>
              </a:rPr>
              <a:t>положила </a:t>
            </a:r>
            <a:r>
              <a:rPr lang="ru-RU" dirty="0">
                <a:solidFill>
                  <a:schemeClr val="bg1"/>
                </a:solidFill>
              </a:rPr>
              <a:t>доску и </a:t>
            </a:r>
            <a:r>
              <a:rPr lang="ru-RU" dirty="0" smtClean="0">
                <a:solidFill>
                  <a:schemeClr val="bg1"/>
                </a:solidFill>
              </a:rPr>
              <a:t>уснула. Она </a:t>
            </a:r>
            <a:r>
              <a:rPr lang="ru-RU" dirty="0">
                <a:solidFill>
                  <a:schemeClr val="bg1"/>
                </a:solidFill>
              </a:rPr>
              <a:t>спала на печи в самом дальнем </a:t>
            </a:r>
            <a:r>
              <a:rPr lang="ru-RU" dirty="0" smtClean="0">
                <a:solidFill>
                  <a:schemeClr val="bg1"/>
                </a:solidFill>
              </a:rPr>
              <a:t>углу. Неожиданно пришли </a:t>
            </a:r>
            <a:r>
              <a:rPr lang="ru-RU" dirty="0">
                <a:solidFill>
                  <a:schemeClr val="bg1"/>
                </a:solidFill>
              </a:rPr>
              <a:t>фашисты в эту деревню, прокрались в дом и подняли </a:t>
            </a:r>
            <a:r>
              <a:rPr lang="ru-RU" dirty="0" smtClean="0">
                <a:solidFill>
                  <a:schemeClr val="bg1"/>
                </a:solidFill>
              </a:rPr>
              <a:t>отца. От </a:t>
            </a:r>
            <a:r>
              <a:rPr lang="ru-RU" dirty="0">
                <a:solidFill>
                  <a:schemeClr val="bg1"/>
                </a:solidFill>
              </a:rPr>
              <a:t>звуков прабабушка проснулась, а доска </a:t>
            </a:r>
            <a:r>
              <a:rPr lang="ru-RU" dirty="0" smtClean="0">
                <a:solidFill>
                  <a:schemeClr val="bg1"/>
                </a:solidFill>
              </a:rPr>
              <a:t>которую </a:t>
            </a:r>
            <a:r>
              <a:rPr lang="ru-RU" dirty="0">
                <a:solidFill>
                  <a:schemeClr val="bg1"/>
                </a:solidFill>
              </a:rPr>
              <a:t>она притащила с собой лежала рядом, она взяла и ударила фашиста по </a:t>
            </a:r>
            <a:r>
              <a:rPr lang="ru-RU" dirty="0" smtClean="0">
                <a:solidFill>
                  <a:schemeClr val="bg1"/>
                </a:solidFill>
              </a:rPr>
              <a:t>затылку. Тогда </a:t>
            </a:r>
            <a:r>
              <a:rPr lang="ru-RU" dirty="0">
                <a:solidFill>
                  <a:schemeClr val="bg1"/>
                </a:solidFill>
              </a:rPr>
              <a:t>еще один </a:t>
            </a:r>
            <a:r>
              <a:rPr lang="ru-RU" dirty="0" smtClean="0">
                <a:solidFill>
                  <a:schemeClr val="bg1"/>
                </a:solidFill>
              </a:rPr>
              <a:t>напарник - </a:t>
            </a:r>
            <a:r>
              <a:rPr lang="ru-RU" dirty="0" smtClean="0">
                <a:solidFill>
                  <a:schemeClr val="bg1"/>
                </a:solidFill>
              </a:rPr>
              <a:t>фашист </a:t>
            </a:r>
            <a:r>
              <a:rPr lang="ru-RU" dirty="0">
                <a:solidFill>
                  <a:schemeClr val="bg1"/>
                </a:solidFill>
              </a:rPr>
              <a:t>развернулся и нацелился на </a:t>
            </a:r>
            <a:r>
              <a:rPr lang="ru-RU" dirty="0" smtClean="0">
                <a:solidFill>
                  <a:schemeClr val="bg1"/>
                </a:solidFill>
              </a:rPr>
              <a:t>нее, </a:t>
            </a:r>
            <a:r>
              <a:rPr lang="ru-RU" dirty="0">
                <a:solidFill>
                  <a:schemeClr val="bg1"/>
                </a:solidFill>
              </a:rPr>
              <a:t>говоря ей что </a:t>
            </a:r>
            <a:r>
              <a:rPr lang="ru-RU" dirty="0" smtClean="0">
                <a:solidFill>
                  <a:schemeClr val="bg1"/>
                </a:solidFill>
              </a:rPr>
              <a:t>-то </a:t>
            </a:r>
            <a:r>
              <a:rPr lang="ru-RU" dirty="0">
                <a:solidFill>
                  <a:schemeClr val="bg1"/>
                </a:solidFill>
              </a:rPr>
              <a:t>на своем </a:t>
            </a:r>
            <a:r>
              <a:rPr lang="ru-RU" dirty="0" smtClean="0">
                <a:solidFill>
                  <a:schemeClr val="bg1"/>
                </a:solidFill>
              </a:rPr>
              <a:t>языке. Отец </a:t>
            </a:r>
            <a:r>
              <a:rPr lang="ru-RU" dirty="0">
                <a:solidFill>
                  <a:schemeClr val="bg1"/>
                </a:solidFill>
              </a:rPr>
              <a:t>в свою очередь не растерялся, поднял </a:t>
            </a:r>
            <a:r>
              <a:rPr lang="ru-RU" dirty="0" smtClean="0">
                <a:solidFill>
                  <a:schemeClr val="bg1"/>
                </a:solidFill>
              </a:rPr>
              <a:t>оружие </a:t>
            </a:r>
            <a:r>
              <a:rPr lang="ru-RU" dirty="0">
                <a:solidFill>
                  <a:schemeClr val="bg1"/>
                </a:solidFill>
              </a:rPr>
              <a:t>у упавшего фашиста, и с приличной силой </a:t>
            </a:r>
            <a:r>
              <a:rPr lang="ru-RU" dirty="0" smtClean="0">
                <a:solidFill>
                  <a:schemeClr val="bg1"/>
                </a:solidFill>
              </a:rPr>
              <a:t>ударил прикладом другого </a:t>
            </a:r>
            <a:r>
              <a:rPr lang="ru-RU" dirty="0">
                <a:solidFill>
                  <a:schemeClr val="bg1"/>
                </a:solidFill>
              </a:rPr>
              <a:t>и побежал будить русских </a:t>
            </a:r>
            <a:r>
              <a:rPr lang="ru-RU" dirty="0" smtClean="0">
                <a:solidFill>
                  <a:schemeClr val="bg1"/>
                </a:solidFill>
              </a:rPr>
              <a:t>солдат, </a:t>
            </a:r>
            <a:r>
              <a:rPr lang="ru-RU" dirty="0">
                <a:solidFill>
                  <a:schemeClr val="bg1"/>
                </a:solidFill>
              </a:rPr>
              <a:t>которые разбили лагерь не далеко от их </a:t>
            </a:r>
            <a:r>
              <a:rPr lang="ru-RU" dirty="0" smtClean="0">
                <a:solidFill>
                  <a:schemeClr val="bg1"/>
                </a:solidFill>
              </a:rPr>
              <a:t>деревни. Не </a:t>
            </a:r>
            <a:r>
              <a:rPr lang="ru-RU" dirty="0">
                <a:solidFill>
                  <a:schemeClr val="bg1"/>
                </a:solidFill>
              </a:rPr>
              <a:t>все в ту ночь смогли выжить, но если бы не прабабушка, то не факт выжил бы вообще кто-то. </a:t>
            </a:r>
            <a:endParaRPr lang="ru-RU" dirty="0" smtClean="0">
              <a:solidFill>
                <a:schemeClr val="bg1"/>
              </a:solidFill>
            </a:endParaRPr>
          </a:p>
          <a:p>
            <a:pPr algn="just"/>
            <a:r>
              <a:rPr lang="ru-RU" dirty="0">
                <a:solidFill>
                  <a:schemeClr val="bg1"/>
                </a:solidFill>
              </a:rPr>
              <a:t> </a:t>
            </a:r>
            <a:r>
              <a:rPr lang="ru-RU" dirty="0" smtClean="0">
                <a:solidFill>
                  <a:schemeClr val="bg1"/>
                </a:solidFill>
              </a:rPr>
              <a:t>     </a:t>
            </a:r>
            <a:r>
              <a:rPr lang="ru-RU" dirty="0" smtClean="0">
                <a:solidFill>
                  <a:schemeClr val="bg1"/>
                </a:solidFill>
              </a:rPr>
              <a:t>Прабабушка </a:t>
            </a:r>
            <a:r>
              <a:rPr lang="ru-RU" dirty="0" smtClean="0">
                <a:solidFill>
                  <a:schemeClr val="bg1"/>
                </a:solidFill>
              </a:rPr>
              <a:t>Римма </a:t>
            </a:r>
            <a:r>
              <a:rPr lang="ru-RU" dirty="0" smtClean="0">
                <a:solidFill>
                  <a:schemeClr val="bg1"/>
                </a:solidFill>
              </a:rPr>
              <a:t>за годы войны побывала </a:t>
            </a:r>
            <a:r>
              <a:rPr lang="ru-RU" dirty="0" smtClean="0">
                <a:solidFill>
                  <a:schemeClr val="bg1"/>
                </a:solidFill>
              </a:rPr>
              <a:t>в плену, была трижды ранена. Сейчас </a:t>
            </a:r>
            <a:r>
              <a:rPr lang="ru-RU" dirty="0">
                <a:solidFill>
                  <a:schemeClr val="bg1"/>
                </a:solidFill>
              </a:rPr>
              <a:t>ей 87 лет.</a:t>
            </a:r>
          </a:p>
          <a:p>
            <a:endParaRPr lang="ru-RU" dirty="0">
              <a:solidFill>
                <a:schemeClr val="bg1"/>
              </a:solidFill>
              <a:latin typeface="Times New Roman" pitchFamily="16" charset="0"/>
            </a:endParaRPr>
          </a:p>
        </p:txBody>
      </p:sp>
    </p:spTree>
    <p:extLst>
      <p:ext uri="{BB962C8B-B14F-4D97-AF65-F5344CB8AC3E}">
        <p14:creationId xmlns:p14="http://schemas.microsoft.com/office/powerpoint/2010/main" val="325054341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267855"/>
            <a:ext cx="9012961" cy="1144921"/>
          </a:xfrm>
          <a:ln/>
        </p:spPr>
        <p:txBody>
          <a:bodyPr tIns="19201">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ru-RU" sz="2800" b="1" dirty="0">
                <a:solidFill>
                  <a:srgbClr val="D39E1B"/>
                </a:solidFill>
              </a:rPr>
              <a:t>Ордена и медали всех </a:t>
            </a:r>
            <a:r>
              <a:rPr lang="ru-RU" sz="2800" b="1" dirty="0" smtClean="0">
                <a:solidFill>
                  <a:srgbClr val="D39E1B"/>
                </a:solidFill>
              </a:rPr>
              <a:t>моих родственников, служивших </a:t>
            </a:r>
            <a:r>
              <a:rPr lang="ru-RU" sz="2800" b="1" dirty="0">
                <a:solidFill>
                  <a:srgbClr val="D39E1B"/>
                </a:solidFill>
              </a:rPr>
              <a:t>и отдавших свою жизнь </a:t>
            </a:r>
            <a:r>
              <a:rPr lang="ru-RU" sz="2800" b="1" dirty="0" smtClean="0">
                <a:solidFill>
                  <a:srgbClr val="D39E1B"/>
                </a:solidFill>
              </a:rPr>
              <a:t>за нашу Родину</a:t>
            </a:r>
            <a:endParaRPr lang="ru-RU" sz="2800" b="1" dirty="0">
              <a:solidFill>
                <a:srgbClr val="D39E1B"/>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946" y="1424251"/>
            <a:ext cx="2743200" cy="26124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5520" y="1412776"/>
            <a:ext cx="2612160" cy="26786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0257" y="1419703"/>
            <a:ext cx="2596320" cy="26786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320" y="1424251"/>
            <a:ext cx="4049280" cy="2220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4386" y="1419703"/>
            <a:ext cx="3984480" cy="2220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ижний колонтитул 1"/>
          <p:cNvSpPr>
            <a:spLocks noGrp="1"/>
          </p:cNvSpPr>
          <p:nvPr>
            <p:ph type="ftr" sz="quarter" idx="11"/>
          </p:nvPr>
        </p:nvSpPr>
        <p:spPr>
          <a:xfrm>
            <a:off x="2890372" y="5796"/>
            <a:ext cx="3622456" cy="365125"/>
          </a:xfrm>
        </p:spPr>
        <p:txBody>
          <a:bodyPr/>
          <a:lstStyle/>
          <a:p>
            <a:r>
              <a:rPr lang="ru-RU" dirty="0" smtClean="0"/>
              <a:t>"Университетские Образовательные Округа"</a:t>
            </a:r>
            <a:endParaRPr lang="ru-RU" dirty="0"/>
          </a:p>
        </p:txBody>
      </p:sp>
      <p:pic>
        <p:nvPicPr>
          <p:cNvPr id="9"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l="6055" r="37643"/>
          <a:stretch/>
        </p:blipFill>
        <p:spPr bwMode="auto">
          <a:xfrm rot="5400000">
            <a:off x="2899827" y="-1116374"/>
            <a:ext cx="3426375" cy="831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29600" y="4797152"/>
            <a:ext cx="9014400" cy="1938992"/>
          </a:xfrm>
          <a:prstGeom prst="rect">
            <a:avLst/>
          </a:prstGeom>
          <a:noFill/>
        </p:spPr>
        <p:txBody>
          <a:bodyPr wrap="square" rtlCol="0">
            <a:spAutoFit/>
          </a:bodyPr>
          <a:lstStyle/>
          <a:p>
            <a:r>
              <a:rPr lang="ru-RU" sz="2000" b="1" dirty="0">
                <a:solidFill>
                  <a:srgbClr val="D39E1B"/>
                </a:solidFill>
              </a:rPr>
              <a:t>Нет в России ни одной семьи, которой бы не коснулась война. Великая Отечественная война – это величайший подвиг народа. Но в то же время – это огромная трагедия, которая никогда не должна </a:t>
            </a:r>
            <a:r>
              <a:rPr lang="ru-RU" sz="2000" b="1" dirty="0" smtClean="0">
                <a:solidFill>
                  <a:srgbClr val="D39E1B"/>
                </a:solidFill>
              </a:rPr>
              <a:t>повториться. </a:t>
            </a:r>
            <a:r>
              <a:rPr lang="ru-RU" sz="2000" b="1" dirty="0">
                <a:solidFill>
                  <a:srgbClr val="D39E1B"/>
                </a:solidFill>
              </a:rPr>
              <a:t> </a:t>
            </a:r>
            <a:r>
              <a:rPr lang="ru-RU" sz="2000" b="1" dirty="0" smtClean="0">
                <a:solidFill>
                  <a:srgbClr val="D39E1B"/>
                </a:solidFill>
              </a:rPr>
              <a:t>Сейчас очень важно успеть собрать воспоминания людей , которые были свидетелями тех лет. И сохранить эту память для наших потомков, чтобы подобные трагедии никогда не повторялись!</a:t>
            </a:r>
            <a:endParaRPr lang="ru-RU" sz="2000" b="1" dirty="0">
              <a:solidFill>
                <a:srgbClr val="D39E1B"/>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11</a:t>
            </a:fld>
            <a:endParaRPr lang="ru-RU"/>
          </a:p>
        </p:txBody>
      </p:sp>
    </p:spTree>
    <p:extLst>
      <p:ext uri="{BB962C8B-B14F-4D97-AF65-F5344CB8AC3E}">
        <p14:creationId xmlns:p14="http://schemas.microsoft.com/office/powerpoint/2010/main" val="348813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2000"/>
                                        <p:tgtEl>
                                          <p:spTgt spid="11269"/>
                                        </p:tgtEl>
                                        <p:attrNameLst>
                                          <p:attrName>ppt_x</p:attrName>
                                        </p:attrNameLst>
                                      </p:cBhvr>
                                      <p:tavLst>
                                        <p:tav tm="0">
                                          <p:val>
                                            <p:strVal val="ppt_x"/>
                                          </p:val>
                                        </p:tav>
                                        <p:tav tm="100000">
                                          <p:val>
                                            <p:strVal val="0-ppt_w/2"/>
                                          </p:val>
                                        </p:tav>
                                      </p:tavLst>
                                    </p:anim>
                                    <p:anim calcmode="lin" valueType="num">
                                      <p:cBhvr additive="base">
                                        <p:cTn id="13" dur="2000"/>
                                        <p:tgtEl>
                                          <p:spTgt spid="11269"/>
                                        </p:tgtEl>
                                        <p:attrNameLst>
                                          <p:attrName>ppt_y</p:attrName>
                                        </p:attrNameLst>
                                      </p:cBhvr>
                                      <p:tavLst>
                                        <p:tav tm="0">
                                          <p:val>
                                            <p:strVal val="ppt_y"/>
                                          </p:val>
                                        </p:tav>
                                        <p:tav tm="100000">
                                          <p:val>
                                            <p:strVal val="ppt_y"/>
                                          </p:val>
                                        </p:tav>
                                      </p:tavLst>
                                    </p:anim>
                                    <p:set>
                                      <p:cBhvr>
                                        <p:cTn id="14" dur="1" fill="hold">
                                          <p:stCondLst>
                                            <p:cond delay="1999"/>
                                          </p:stCondLst>
                                        </p:cTn>
                                        <p:tgtEl>
                                          <p:spTgt spid="1126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2000"/>
                                        <p:tgtEl>
                                          <p:spTgt spid="11270"/>
                                        </p:tgtEl>
                                        <p:attrNameLst>
                                          <p:attrName>ppt_x</p:attrName>
                                        </p:attrNameLst>
                                      </p:cBhvr>
                                      <p:tavLst>
                                        <p:tav tm="0">
                                          <p:val>
                                            <p:strVal val="ppt_x"/>
                                          </p:val>
                                        </p:tav>
                                        <p:tav tm="100000">
                                          <p:val>
                                            <p:strVal val="1+ppt_w/2"/>
                                          </p:val>
                                        </p:tav>
                                      </p:tavLst>
                                    </p:anim>
                                    <p:anim calcmode="lin" valueType="num">
                                      <p:cBhvr additive="base">
                                        <p:cTn id="19" dur="2000"/>
                                        <p:tgtEl>
                                          <p:spTgt spid="11270"/>
                                        </p:tgtEl>
                                        <p:attrNameLst>
                                          <p:attrName>ppt_y</p:attrName>
                                        </p:attrNameLst>
                                      </p:cBhvr>
                                      <p:tavLst>
                                        <p:tav tm="0">
                                          <p:val>
                                            <p:strVal val="ppt_y"/>
                                          </p:val>
                                        </p:tav>
                                        <p:tav tm="100000">
                                          <p:val>
                                            <p:strVal val="ppt_y"/>
                                          </p:val>
                                        </p:tav>
                                      </p:tavLst>
                                    </p:anim>
                                    <p:set>
                                      <p:cBhvr>
                                        <p:cTn id="20" dur="1" fill="hold">
                                          <p:stCondLst>
                                            <p:cond delay="1999"/>
                                          </p:stCondLst>
                                        </p:cTn>
                                        <p:tgtEl>
                                          <p:spTgt spid="112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78098"/>
          </a:xfrm>
        </p:spPr>
        <p:txBody>
          <a:bodyPr>
            <a:normAutofit/>
          </a:bodyPr>
          <a:lstStyle/>
          <a:p>
            <a:r>
              <a:rPr lang="ru-RU" sz="3200" dirty="0" smtClean="0"/>
              <a:t>Список источников и литературы</a:t>
            </a:r>
            <a:endParaRPr lang="ru-RU" sz="3200" dirty="0"/>
          </a:p>
        </p:txBody>
      </p:sp>
      <p:sp>
        <p:nvSpPr>
          <p:cNvPr id="4" name="Объект 3"/>
          <p:cNvSpPr>
            <a:spLocks noGrp="1"/>
          </p:cNvSpPr>
          <p:nvPr>
            <p:ph idx="1"/>
          </p:nvPr>
        </p:nvSpPr>
        <p:spPr>
          <a:xfrm>
            <a:off x="26665" y="980728"/>
            <a:ext cx="9144000" cy="4525963"/>
          </a:xfrm>
        </p:spPr>
        <p:txBody>
          <a:bodyPr/>
          <a:lstStyle/>
          <a:p>
            <a:r>
              <a:rPr lang="ru-RU" sz="2800" dirty="0" smtClean="0"/>
              <a:t>Великая Отечественная война 1941-1945: энциклопедия. -</a:t>
            </a:r>
            <a:r>
              <a:rPr lang="en-US" sz="2800" dirty="0" smtClean="0"/>
              <a:t>/</a:t>
            </a:r>
            <a:r>
              <a:rPr lang="ru-RU" sz="2800" dirty="0" smtClean="0"/>
              <a:t>Гл. ред. М.М. Козлов. М.:1985</a:t>
            </a:r>
          </a:p>
          <a:p>
            <a:r>
              <a:rPr lang="ru-RU" sz="2800" dirty="0"/>
              <a:t>Википедия</a:t>
            </a:r>
          </a:p>
          <a:p>
            <a:r>
              <a:rPr lang="ru-RU" sz="2800" dirty="0" smtClean="0"/>
              <a:t>Воспоминания </a:t>
            </a:r>
            <a:r>
              <a:rPr lang="ru-RU" sz="2800" smtClean="0"/>
              <a:t>прабабушки Виноградовой Р.В.</a:t>
            </a:r>
            <a:endParaRPr lang="ru-RU" sz="2800" dirty="0" smtClean="0"/>
          </a:p>
          <a:p>
            <a:r>
              <a:rPr lang="ru-RU" sz="2800" dirty="0" smtClean="0"/>
              <a:t>Медали из семейного архива</a:t>
            </a:r>
          </a:p>
          <a:p>
            <a:r>
              <a:rPr lang="ru-RU" sz="2800" dirty="0" smtClean="0"/>
              <a:t>Фотографии из семейного архива</a:t>
            </a:r>
          </a:p>
          <a:p>
            <a:r>
              <a:rPr lang="ru-RU" sz="2800" dirty="0" smtClean="0"/>
              <a:t>Штурм Кенигсберга. Калининград: 2010</a:t>
            </a:r>
          </a:p>
          <a:p>
            <a:endParaRPr lang="ru-RU" sz="2800" dirty="0" smtClean="0"/>
          </a:p>
          <a:p>
            <a:endParaRPr lang="ru-RU" dirty="0"/>
          </a:p>
        </p:txBody>
      </p:sp>
      <p:sp>
        <p:nvSpPr>
          <p:cNvPr id="2" name="Нижний колонтитул 1"/>
          <p:cNvSpPr>
            <a:spLocks noGrp="1"/>
          </p:cNvSpPr>
          <p:nvPr>
            <p:ph type="ftr" sz="quarter" idx="11"/>
          </p:nvPr>
        </p:nvSpPr>
        <p:spPr>
          <a:xfrm>
            <a:off x="2987824" y="116632"/>
            <a:ext cx="3456384" cy="365125"/>
          </a:xfrm>
        </p:spPr>
        <p:txBody>
          <a:bodyPr/>
          <a:lstStyle/>
          <a:p>
            <a:r>
              <a:rPr lang="ru-RU" dirty="0" smtClean="0"/>
              <a:t>"Университетские Образовательные Округа"</a:t>
            </a:r>
            <a:endParaRPr lang="ru-RU" dirty="0"/>
          </a:p>
        </p:txBody>
      </p:sp>
      <p:pic>
        <p:nvPicPr>
          <p:cNvPr id="6" name="Picture 2" descr="C:\Users\История\Desktop\lento4k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78500"/>
            <a:ext cx="7559675" cy="1079500"/>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p:cNvSpPr>
            <a:spLocks noGrp="1"/>
          </p:cNvSpPr>
          <p:nvPr>
            <p:ph type="sldNum" sz="quarter" idx="12"/>
          </p:nvPr>
        </p:nvSpPr>
        <p:spPr/>
        <p:txBody>
          <a:bodyPr/>
          <a:lstStyle/>
          <a:p>
            <a:fld id="{B19B0651-EE4F-4900-A07F-96A6BFA9D0F0}" type="slidenum">
              <a:rPr lang="ru-RU" smtClean="0"/>
              <a:t>12</a:t>
            </a:fld>
            <a:endParaRPr lang="ru-RU"/>
          </a:p>
        </p:txBody>
      </p:sp>
    </p:spTree>
    <p:extLst>
      <p:ext uri="{BB962C8B-B14F-4D97-AF65-F5344CB8AC3E}">
        <p14:creationId xmlns:p14="http://schemas.microsoft.com/office/powerpoint/2010/main" val="1406926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84784"/>
            <a:ext cx="8892480" cy="5112568"/>
          </a:xfrm>
        </p:spPr>
        <p:txBody>
          <a:bodyPr>
            <a:normAutofit fontScale="92500" lnSpcReduction="10000"/>
          </a:bodyPr>
          <a:lstStyle/>
          <a:p>
            <a:pPr algn="just"/>
            <a:r>
              <a:rPr lang="ru-RU" b="1" dirty="0">
                <a:solidFill>
                  <a:srgbClr val="D39E1B"/>
                </a:solidFill>
              </a:rPr>
              <a:t>2020 год – год </a:t>
            </a:r>
            <a:r>
              <a:rPr lang="ru-RU" b="1" dirty="0">
                <a:solidFill>
                  <a:srgbClr val="FF0000"/>
                </a:solidFill>
              </a:rPr>
              <a:t>75-летия Победы </a:t>
            </a:r>
            <a:r>
              <a:rPr lang="ru-RU" b="1" dirty="0">
                <a:solidFill>
                  <a:srgbClr val="D39E1B"/>
                </a:solidFill>
              </a:rPr>
              <a:t>в Великой Отечественной войне. Мы должны знать о том суровом времени. Мы должны не забывать тех, кто спасал и нашу Родину, и весь мир от фашизма. </a:t>
            </a:r>
            <a:endParaRPr lang="ru-RU" b="1" dirty="0" smtClean="0">
              <a:solidFill>
                <a:srgbClr val="D39E1B"/>
              </a:solidFill>
            </a:endParaRPr>
          </a:p>
          <a:p>
            <a:pPr algn="just"/>
            <a:r>
              <a:rPr lang="ru-RU" b="1" dirty="0" smtClean="0">
                <a:solidFill>
                  <a:srgbClr val="D39E1B"/>
                </a:solidFill>
              </a:rPr>
              <a:t>Нет ни одной семьи, которую не затронула бы война. И в моей семье были участники войны. Благодаря отдельным людям, таким как мои прадедушки и прабабушки, была одержана общая Победа. Мы, молодое поколение обязаны помнить об их подвиге.  </a:t>
            </a:r>
          </a:p>
          <a:p>
            <a:endParaRPr lang="ru-RU" dirty="0"/>
          </a:p>
        </p:txBody>
      </p:sp>
      <p:sp>
        <p:nvSpPr>
          <p:cNvPr id="4" name="Нижний колонтитул 3"/>
          <p:cNvSpPr>
            <a:spLocks noGrp="1"/>
          </p:cNvSpPr>
          <p:nvPr>
            <p:ph type="ftr" sz="quarter" idx="11"/>
          </p:nvPr>
        </p:nvSpPr>
        <p:spPr>
          <a:xfrm>
            <a:off x="1979712" y="273313"/>
            <a:ext cx="5256584" cy="365125"/>
          </a:xfrm>
        </p:spPr>
        <p:txBody>
          <a:bodyPr/>
          <a:lstStyle/>
          <a:p>
            <a:r>
              <a:rPr lang="ru-RU" dirty="0" smtClean="0"/>
              <a:t>"Университетские Образовательные Округа"</a:t>
            </a:r>
            <a:endParaRPr lang="ru-RU" dirty="0"/>
          </a:p>
        </p:txBody>
      </p:sp>
      <p:pic>
        <p:nvPicPr>
          <p:cNvPr id="6" name="Picture 2" descr="D:\СЮ\Музей общая\Музей 18\Победа 75\эмблемы\660cf133f0a7b0cbf98f84ac5f9ebd9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739" t="19245" r="28862" b="24463"/>
          <a:stretch/>
        </p:blipFill>
        <p:spPr bwMode="auto">
          <a:xfrm>
            <a:off x="0" y="0"/>
            <a:ext cx="1219962" cy="133200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B19B0651-EE4F-4900-A07F-96A6BFA9D0F0}" type="slidenum">
              <a:rPr lang="ru-RU" smtClean="0"/>
              <a:t>2</a:t>
            </a:fld>
            <a:endParaRPr lang="ru-RU"/>
          </a:p>
        </p:txBody>
      </p:sp>
    </p:spTree>
    <p:extLst>
      <p:ext uri="{BB962C8B-B14F-4D97-AF65-F5344CB8AC3E}">
        <p14:creationId xmlns:p14="http://schemas.microsoft.com/office/powerpoint/2010/main" val="932928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19" y="620688"/>
            <a:ext cx="9144000" cy="6120680"/>
          </a:xfrm>
        </p:spPr>
        <p:txBody>
          <a:bodyPr>
            <a:normAutofit fontScale="77500" lnSpcReduction="20000"/>
          </a:bodyPr>
          <a:lstStyle/>
          <a:p>
            <a:r>
              <a:rPr lang="ru-RU" b="1" dirty="0" smtClean="0">
                <a:solidFill>
                  <a:srgbClr val="D39E1B"/>
                </a:solidFill>
              </a:rPr>
              <a:t>Цель проекта – показать вклад моих родственников в дело Великой Победы, сохранить память о них и передать последующим поколениям.</a:t>
            </a:r>
          </a:p>
          <a:p>
            <a:r>
              <a:rPr lang="ru-RU" b="1" dirty="0" smtClean="0">
                <a:solidFill>
                  <a:srgbClr val="D39E1B"/>
                </a:solidFill>
              </a:rPr>
              <a:t>Задачи: собрать сведения о моих родственниках – участниках Великой Отечественной войны, выяснить, в каких сражениях они участвовали, какой вклад внесли мои родственники, находившиеся в тылу.</a:t>
            </a:r>
          </a:p>
          <a:p>
            <a:r>
              <a:rPr lang="ru-RU" b="1" dirty="0" smtClean="0">
                <a:solidFill>
                  <a:srgbClr val="D39E1B"/>
                </a:solidFill>
              </a:rPr>
              <a:t>В своем проекте я, прежде всего, опирался на воспоминания моей прабабушки Виноградовой Риммы Вениаминовны, которая сейчас жива. Прабабушка многого уже не помнит: фамилии, названия населенных пунктов. Но я считаю, что сейчас очень важно собрать любую информацию от людей , которые были непосредственными участниками тех событий. Ведь их остается все меньше и меньше. Я использовал материалы семейного архива. Очень интересна книга «Штурм Кенигсберга», которую передали в дар школьного музея авторы книги за сотрудничество в ее создании. </a:t>
            </a:r>
          </a:p>
          <a:p>
            <a:endParaRPr lang="ru-RU" b="1" dirty="0" smtClean="0"/>
          </a:p>
          <a:p>
            <a:endParaRPr lang="ru-RU" dirty="0"/>
          </a:p>
        </p:txBody>
      </p:sp>
      <p:sp>
        <p:nvSpPr>
          <p:cNvPr id="4" name="Нижний колонтитул 3"/>
          <p:cNvSpPr>
            <a:spLocks noGrp="1"/>
          </p:cNvSpPr>
          <p:nvPr>
            <p:ph type="ftr" sz="quarter" idx="11"/>
          </p:nvPr>
        </p:nvSpPr>
        <p:spPr>
          <a:xfrm>
            <a:off x="1979712" y="273313"/>
            <a:ext cx="5256584" cy="365125"/>
          </a:xfrm>
        </p:spPr>
        <p:txBody>
          <a:bodyPr/>
          <a:lstStyle/>
          <a:p>
            <a:r>
              <a:rPr lang="ru-RU" smtClean="0"/>
              <a:t>"Университетские Образовательные Округа"</a:t>
            </a:r>
            <a:endParaRPr lang="ru-RU" dirty="0"/>
          </a:p>
        </p:txBody>
      </p:sp>
      <p:sp>
        <p:nvSpPr>
          <p:cNvPr id="2" name="Номер слайда 1"/>
          <p:cNvSpPr>
            <a:spLocks noGrp="1"/>
          </p:cNvSpPr>
          <p:nvPr>
            <p:ph type="sldNum" sz="quarter" idx="12"/>
          </p:nvPr>
        </p:nvSpPr>
        <p:spPr/>
        <p:txBody>
          <a:bodyPr/>
          <a:lstStyle/>
          <a:p>
            <a:fld id="{B19B0651-EE4F-4900-A07F-96A6BFA9D0F0}" type="slidenum">
              <a:rPr lang="ru-RU" smtClean="0"/>
              <a:t>3</a:t>
            </a:fld>
            <a:endParaRPr lang="ru-RU"/>
          </a:p>
        </p:txBody>
      </p:sp>
    </p:spTree>
    <p:extLst>
      <p:ext uri="{BB962C8B-B14F-4D97-AF65-F5344CB8AC3E}">
        <p14:creationId xmlns:p14="http://schemas.microsoft.com/office/powerpoint/2010/main" val="459625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369" y="1782498"/>
            <a:ext cx="5400519" cy="410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3"/>
          <p:cNvSpPr txBox="1">
            <a:spLocks noChangeArrowheads="1"/>
          </p:cNvSpPr>
          <p:nvPr/>
        </p:nvSpPr>
        <p:spPr bwMode="auto">
          <a:xfrm>
            <a:off x="152516" y="1513692"/>
            <a:ext cx="3456464" cy="4641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5" rIns="0" bIns="0" anchor="ctr"/>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algn="ctr">
              <a:lnSpc>
                <a:spcPct val="95000"/>
              </a:lnSpc>
            </a:pPr>
            <a:r>
              <a:rPr lang="ru-RU" sz="2000" dirty="0" smtClean="0">
                <a:solidFill>
                  <a:schemeClr val="bg1"/>
                </a:solidFill>
                <a:latin typeface="Calibri" pitchFamily="34" charset="0"/>
                <a:cs typeface="Calibri" pitchFamily="34" charset="0"/>
              </a:rPr>
              <a:t>На фронтах воевали два </a:t>
            </a:r>
            <a:r>
              <a:rPr lang="ru-RU" sz="2000" dirty="0">
                <a:solidFill>
                  <a:schemeClr val="bg1"/>
                </a:solidFill>
                <a:latin typeface="Calibri" pitchFamily="34" charset="0"/>
                <a:cs typeface="Calibri" pitchFamily="34" charset="0"/>
              </a:rPr>
              <a:t>молодых </a:t>
            </a:r>
            <a:r>
              <a:rPr lang="ru-RU" sz="2000" dirty="0" smtClean="0">
                <a:solidFill>
                  <a:schemeClr val="bg1"/>
                </a:solidFill>
                <a:latin typeface="Calibri" pitchFamily="34" charset="0"/>
                <a:cs typeface="Calibri" pitchFamily="34" charset="0"/>
              </a:rPr>
              <a:t>юноши, </a:t>
            </a:r>
            <a:r>
              <a:rPr lang="ru-RU" sz="2000" dirty="0">
                <a:solidFill>
                  <a:schemeClr val="bg1"/>
                </a:solidFill>
                <a:latin typeface="Calibri" pitchFamily="34" charset="0"/>
                <a:cs typeface="Calibri" pitchFamily="34" charset="0"/>
              </a:rPr>
              <a:t>которые стоят с краю этой фотографии и ветеран войны </a:t>
            </a:r>
            <a:r>
              <a:rPr lang="ru-RU" sz="2000" dirty="0" err="1">
                <a:solidFill>
                  <a:schemeClr val="bg1"/>
                </a:solidFill>
                <a:latin typeface="Calibri" pitchFamily="34" charset="0"/>
                <a:cs typeface="Calibri" pitchFamily="34" charset="0"/>
              </a:rPr>
              <a:t>Обрам</a:t>
            </a:r>
            <a:r>
              <a:rPr lang="ru-RU" sz="2000" dirty="0">
                <a:solidFill>
                  <a:schemeClr val="bg1"/>
                </a:solidFill>
                <a:latin typeface="Calibri" pitchFamily="34" charset="0"/>
                <a:cs typeface="Calibri" pitchFamily="34" charset="0"/>
              </a:rPr>
              <a:t> </a:t>
            </a:r>
            <a:r>
              <a:rPr lang="ru-RU" sz="2000" dirty="0" smtClean="0">
                <a:solidFill>
                  <a:schemeClr val="bg1"/>
                </a:solidFill>
                <a:latin typeface="Calibri" pitchFamily="34" charset="0"/>
                <a:cs typeface="Calibri" pitchFamily="34" charset="0"/>
              </a:rPr>
              <a:t>Львович. Он </a:t>
            </a:r>
            <a:r>
              <a:rPr lang="ru-RU" sz="2000" dirty="0">
                <a:solidFill>
                  <a:schemeClr val="bg1"/>
                </a:solidFill>
                <a:latin typeface="Calibri" pitchFamily="34" charset="0"/>
                <a:cs typeface="Calibri" pitchFamily="34" charset="0"/>
              </a:rPr>
              <a:t>сидит </a:t>
            </a:r>
            <a:r>
              <a:rPr lang="ru-RU" sz="2000" dirty="0" smtClean="0">
                <a:solidFill>
                  <a:schemeClr val="bg1"/>
                </a:solidFill>
                <a:latin typeface="Calibri" pitchFamily="34" charset="0"/>
                <a:cs typeface="Calibri" pitchFamily="34" charset="0"/>
              </a:rPr>
              <a:t>слева </a:t>
            </a:r>
            <a:r>
              <a:rPr lang="ru-RU" sz="2000" dirty="0">
                <a:solidFill>
                  <a:schemeClr val="bg1"/>
                </a:solidFill>
                <a:latin typeface="Calibri" pitchFamily="34" charset="0"/>
                <a:cs typeface="Calibri" pitchFamily="34" charset="0"/>
              </a:rPr>
              <a:t>рядом с маленькой </a:t>
            </a:r>
            <a:r>
              <a:rPr lang="ru-RU" sz="2000" dirty="0" smtClean="0">
                <a:solidFill>
                  <a:schemeClr val="bg1"/>
                </a:solidFill>
                <a:latin typeface="Calibri" pitchFamily="34" charset="0"/>
                <a:cs typeface="Calibri" pitchFamily="34" charset="0"/>
              </a:rPr>
              <a:t>девочкой. К сожалению, моя прабабушка уже не помнит их фамилии. Остальные – это дедушки и бабушки моей прабабушки Виноградовой Риммы Вениаминовны. Она тоже есть на этой фотографии: маленькая девочка по середине с цветочками.</a:t>
            </a:r>
            <a:endParaRPr lang="ru-RU" sz="2000" dirty="0">
              <a:solidFill>
                <a:schemeClr val="bg1"/>
              </a:solidFill>
              <a:latin typeface="Calibri" pitchFamily="34" charset="0"/>
              <a:cs typeface="Calibri" pitchFamily="34" charset="0"/>
            </a:endParaRPr>
          </a:p>
        </p:txBody>
      </p:sp>
      <p:sp>
        <p:nvSpPr>
          <p:cNvPr id="2" name="Нижний колонтитул 1"/>
          <p:cNvSpPr>
            <a:spLocks noGrp="1"/>
          </p:cNvSpPr>
          <p:nvPr>
            <p:ph type="ftr" sz="quarter" idx="11"/>
          </p:nvPr>
        </p:nvSpPr>
        <p:spPr>
          <a:xfrm>
            <a:off x="2708443" y="0"/>
            <a:ext cx="3744416" cy="365125"/>
          </a:xfrm>
        </p:spPr>
        <p:txBody>
          <a:bodyPr/>
          <a:lstStyle/>
          <a:p>
            <a:r>
              <a:rPr lang="ru-RU" dirty="0" smtClean="0">
                <a:solidFill>
                  <a:schemeClr val="accent1">
                    <a:lumMod val="75000"/>
                  </a:schemeClr>
                </a:solidFill>
              </a:rPr>
              <a:t>"Университетские Образовательные Округа"</a:t>
            </a:r>
            <a:endParaRPr lang="ru-RU" dirty="0">
              <a:solidFill>
                <a:schemeClr val="accent1">
                  <a:lumMod val="75000"/>
                </a:schemeClr>
              </a:solidFill>
            </a:endParaRPr>
          </a:p>
        </p:txBody>
      </p:sp>
      <p:sp>
        <p:nvSpPr>
          <p:cNvPr id="4" name="TextBox 3"/>
          <p:cNvSpPr txBox="1"/>
          <p:nvPr/>
        </p:nvSpPr>
        <p:spPr>
          <a:xfrm>
            <a:off x="0" y="260648"/>
            <a:ext cx="9161303" cy="1200329"/>
          </a:xfrm>
          <a:prstGeom prst="rect">
            <a:avLst/>
          </a:prstGeom>
          <a:noFill/>
        </p:spPr>
        <p:txBody>
          <a:bodyPr wrap="square" rtlCol="0">
            <a:spAutoFit/>
          </a:bodyPr>
          <a:lstStyle/>
          <a:p>
            <a:pPr algn="ctr"/>
            <a:r>
              <a:rPr lang="ru-RU" sz="2400" b="1" dirty="0" smtClean="0">
                <a:solidFill>
                  <a:schemeClr val="bg1"/>
                </a:solidFill>
              </a:rPr>
              <a:t>В семейном архиве хранится фотография. На ней вся моя родня, которая приняла участие в Великой Отечественной войне. Фотография сделана в день начала войны.</a:t>
            </a:r>
            <a:endParaRPr lang="ru-RU" sz="2400" b="1" dirty="0">
              <a:solidFill>
                <a:schemeClr val="bg1"/>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t>4</a:t>
            </a:fld>
            <a:endParaRPr lang="ru-RU"/>
          </a:p>
        </p:txBody>
      </p:sp>
    </p:spTree>
    <p:extLst>
      <p:ext uri="{BB962C8B-B14F-4D97-AF65-F5344CB8AC3E}">
        <p14:creationId xmlns:p14="http://schemas.microsoft.com/office/powerpoint/2010/main" val="41520893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548680"/>
            <a:ext cx="4301280" cy="280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5" rIns="0" bIns="0" anchor="ctr"/>
          <a:lstStyle>
            <a:lvl1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Lst>
              <a:defRPr>
                <a:solidFill>
                  <a:srgbClr val="000000"/>
                </a:solidFill>
                <a:latin typeface="Arial" charset="0"/>
                <a:ea typeface="Microsoft YaHei" charset="-122"/>
              </a:defRPr>
            </a:lvl9pPr>
          </a:lstStyle>
          <a:p>
            <a:pPr algn="ctr">
              <a:lnSpc>
                <a:spcPct val="95000"/>
              </a:lnSpc>
            </a:pPr>
            <a:r>
              <a:rPr lang="ru-RU" sz="2000" b="1" dirty="0">
                <a:solidFill>
                  <a:schemeClr val="bg1"/>
                </a:solidFill>
                <a:latin typeface="Times New Roman" pitchFamily="16" charset="0"/>
              </a:rPr>
              <a:t>Дядя </a:t>
            </a:r>
            <a:r>
              <a:rPr lang="ru-RU" sz="2000" b="1" dirty="0" smtClean="0">
                <a:solidFill>
                  <a:schemeClr val="bg1"/>
                </a:solidFill>
                <a:latin typeface="Times New Roman" pitchFamily="16" charset="0"/>
              </a:rPr>
              <a:t>Боря</a:t>
            </a:r>
            <a:r>
              <a:rPr lang="ru-RU" sz="2000" b="1" dirty="0">
                <a:solidFill>
                  <a:schemeClr val="bg1"/>
                </a:solidFill>
                <a:latin typeface="Times New Roman" pitchFamily="16" charset="0"/>
              </a:rPr>
              <a:t/>
            </a:r>
            <a:br>
              <a:rPr lang="ru-RU" sz="2000" b="1" dirty="0">
                <a:solidFill>
                  <a:schemeClr val="bg1"/>
                </a:solidFill>
                <a:latin typeface="Times New Roman" pitchFamily="16" charset="0"/>
              </a:rPr>
            </a:br>
            <a:r>
              <a:rPr lang="ru-RU" sz="2000" dirty="0" smtClean="0">
                <a:solidFill>
                  <a:schemeClr val="bg1"/>
                </a:solidFill>
                <a:latin typeface="Times New Roman" pitchFamily="16" charset="0"/>
              </a:rPr>
              <a:t>прошел </a:t>
            </a:r>
            <a:r>
              <a:rPr lang="ru-RU" sz="2000" dirty="0">
                <a:solidFill>
                  <a:schemeClr val="bg1"/>
                </a:solidFill>
                <a:latin typeface="Times New Roman" pitchFamily="16" charset="0"/>
              </a:rPr>
              <a:t>всю </a:t>
            </a:r>
            <a:r>
              <a:rPr lang="ru-RU" sz="2000" dirty="0" smtClean="0">
                <a:solidFill>
                  <a:schemeClr val="bg1"/>
                </a:solidFill>
                <a:latin typeface="Times New Roman" pitchFamily="16" charset="0"/>
              </a:rPr>
              <a:t>войну, </a:t>
            </a:r>
            <a:r>
              <a:rPr lang="ru-RU" sz="2000" dirty="0">
                <a:solidFill>
                  <a:schemeClr val="bg1"/>
                </a:solidFill>
                <a:latin typeface="Times New Roman" pitchFamily="16" charset="0"/>
              </a:rPr>
              <a:t>не боясь умереть за свою страну</a:t>
            </a:r>
            <a:r>
              <a:rPr lang="ru-RU" sz="2000" dirty="0" smtClean="0">
                <a:solidFill>
                  <a:schemeClr val="bg1"/>
                </a:solidFill>
                <a:latin typeface="Times New Roman" pitchFamily="16" charset="0"/>
              </a:rPr>
              <a:t>. Его </a:t>
            </a:r>
            <a:r>
              <a:rPr lang="ru-RU" sz="2000" dirty="0">
                <a:solidFill>
                  <a:schemeClr val="bg1"/>
                </a:solidFill>
                <a:latin typeface="Times New Roman" pitchFamily="16" charset="0"/>
              </a:rPr>
              <a:t>достижение:</a:t>
            </a:r>
          </a:p>
          <a:p>
            <a:pPr algn="ctr">
              <a:lnSpc>
                <a:spcPct val="95000"/>
              </a:lnSpc>
            </a:pPr>
            <a:r>
              <a:rPr lang="ru-RU" sz="2000" dirty="0" smtClean="0">
                <a:solidFill>
                  <a:schemeClr val="bg1"/>
                </a:solidFill>
                <a:latin typeface="Times New Roman" pitchFamily="16" charset="0"/>
              </a:rPr>
              <a:t>дошел </a:t>
            </a:r>
            <a:r>
              <a:rPr lang="ru-RU" sz="2000" dirty="0">
                <a:solidFill>
                  <a:schemeClr val="bg1"/>
                </a:solidFill>
                <a:latin typeface="Times New Roman" pitchFamily="16" charset="0"/>
              </a:rPr>
              <a:t>до </a:t>
            </a:r>
            <a:r>
              <a:rPr lang="ru-RU" sz="2000" dirty="0" smtClean="0">
                <a:solidFill>
                  <a:schemeClr val="bg1"/>
                </a:solidFill>
                <a:latin typeface="Times New Roman" pitchFamily="16" charset="0"/>
              </a:rPr>
              <a:t>Берлина. Был </a:t>
            </a:r>
            <a:r>
              <a:rPr lang="ru-RU" sz="2000" dirty="0">
                <a:solidFill>
                  <a:schemeClr val="bg1"/>
                </a:solidFill>
                <a:latin typeface="Times New Roman" pitchFamily="16" charset="0"/>
              </a:rPr>
              <a:t>дважды ранен </a:t>
            </a:r>
            <a:r>
              <a:rPr lang="ru-RU" sz="2000" dirty="0" smtClean="0">
                <a:solidFill>
                  <a:schemeClr val="bg1"/>
                </a:solidFill>
                <a:latin typeface="Times New Roman" pitchFamily="16" charset="0"/>
              </a:rPr>
              <a:t>(нога </a:t>
            </a:r>
            <a:r>
              <a:rPr lang="ru-RU" sz="2000" dirty="0">
                <a:solidFill>
                  <a:schemeClr val="bg1"/>
                </a:solidFill>
                <a:latin typeface="Times New Roman" pitchFamily="16" charset="0"/>
              </a:rPr>
              <a:t>и рука </a:t>
            </a:r>
            <a:r>
              <a:rPr lang="ru-RU" sz="2000" dirty="0" smtClean="0">
                <a:solidFill>
                  <a:schemeClr val="bg1"/>
                </a:solidFill>
                <a:latin typeface="Times New Roman" pitchFamily="16" charset="0"/>
              </a:rPr>
              <a:t>). После </a:t>
            </a:r>
            <a:r>
              <a:rPr lang="ru-RU" sz="2000" dirty="0">
                <a:solidFill>
                  <a:schemeClr val="bg1"/>
                </a:solidFill>
                <a:latin typeface="Times New Roman" pitchFamily="16" charset="0"/>
              </a:rPr>
              <a:t>войны он 7 лет работал в армии </a:t>
            </a:r>
            <a:r>
              <a:rPr lang="ru-RU" sz="2000" dirty="0" smtClean="0">
                <a:solidFill>
                  <a:schemeClr val="bg1"/>
                </a:solidFill>
                <a:latin typeface="Times New Roman" pitchFamily="16" charset="0"/>
              </a:rPr>
              <a:t>в звании полковника. От ранения </a:t>
            </a:r>
            <a:r>
              <a:rPr lang="ru-RU" sz="2000" dirty="0">
                <a:solidFill>
                  <a:schemeClr val="bg1"/>
                </a:solidFill>
                <a:latin typeface="Times New Roman" pitchFamily="16" charset="0"/>
              </a:rPr>
              <a:t>в 46 лет </a:t>
            </a:r>
            <a:r>
              <a:rPr lang="ru-RU" sz="2000" dirty="0" smtClean="0">
                <a:solidFill>
                  <a:schemeClr val="bg1"/>
                </a:solidFill>
                <a:latin typeface="Times New Roman" pitchFamily="16" charset="0"/>
              </a:rPr>
              <a:t>умер.</a:t>
            </a:r>
            <a:r>
              <a:rPr lang="ru-RU" sz="2000" dirty="0">
                <a:solidFill>
                  <a:schemeClr val="bg1"/>
                </a:solidFill>
                <a:latin typeface="Times New Roman" pitchFamily="16" charset="0"/>
              </a:rPr>
              <a:t/>
            </a:r>
            <a:br>
              <a:rPr lang="ru-RU" sz="2000" dirty="0">
                <a:solidFill>
                  <a:schemeClr val="bg1"/>
                </a:solidFill>
                <a:latin typeface="Times New Roman" pitchFamily="16" charset="0"/>
              </a:rPr>
            </a:br>
            <a:endParaRPr lang="ru-RU" sz="2000" dirty="0">
              <a:solidFill>
                <a:schemeClr val="bg1"/>
              </a:solidFill>
              <a:latin typeface="Times New Roman" pitchFamily="16" charset="0"/>
            </a:endParaRP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723" t="17450" r="22125" b="25164"/>
          <a:stretch/>
        </p:blipFill>
        <p:spPr bwMode="auto">
          <a:xfrm>
            <a:off x="611560" y="3042000"/>
            <a:ext cx="3105817" cy="381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ижний колонтитул 1"/>
          <p:cNvSpPr>
            <a:spLocks noGrp="1"/>
          </p:cNvSpPr>
          <p:nvPr>
            <p:ph type="ftr" sz="quarter" idx="11"/>
          </p:nvPr>
        </p:nvSpPr>
        <p:spPr>
          <a:xfrm>
            <a:off x="2411760" y="26596"/>
            <a:ext cx="4536504" cy="365125"/>
          </a:xfrm>
        </p:spPr>
        <p:txBody>
          <a:bodyPr/>
          <a:lstStyle/>
          <a:p>
            <a:r>
              <a:rPr lang="ru-RU" dirty="0" smtClean="0">
                <a:solidFill>
                  <a:schemeClr val="accent1">
                    <a:lumMod val="75000"/>
                  </a:schemeClr>
                </a:solidFill>
              </a:rPr>
              <a:t>"Университетские Образовательные Округа"</a:t>
            </a:r>
            <a:endParaRPr lang="ru-RU" dirty="0">
              <a:solidFill>
                <a:schemeClr val="accent1">
                  <a:lumMod val="75000"/>
                </a:schemeClr>
              </a:solidFill>
            </a:endParaRPr>
          </a:p>
        </p:txBody>
      </p:sp>
      <p:sp>
        <p:nvSpPr>
          <p:cNvPr id="3" name="Прямоугольник 2"/>
          <p:cNvSpPr/>
          <p:nvPr/>
        </p:nvSpPr>
        <p:spPr>
          <a:xfrm>
            <a:off x="4499992" y="692696"/>
            <a:ext cx="4464496" cy="3893374"/>
          </a:xfrm>
          <a:prstGeom prst="rect">
            <a:avLst/>
          </a:prstGeom>
        </p:spPr>
        <p:txBody>
          <a:bodyPr wrap="square">
            <a:spAutoFit/>
          </a:bodyPr>
          <a:lstStyle/>
          <a:p>
            <a:pPr algn="ctr">
              <a:lnSpc>
                <a:spcPct val="95000"/>
              </a:lnSpc>
            </a:pPr>
            <a:r>
              <a:rPr lang="ru-RU" sz="2000" b="1" dirty="0" smtClean="0">
                <a:solidFill>
                  <a:schemeClr val="bg1"/>
                </a:solidFill>
                <a:latin typeface="Times New Roman" pitchFamily="16" charset="0"/>
              </a:rPr>
              <a:t>Владимир Константинович</a:t>
            </a:r>
          </a:p>
          <a:p>
            <a:pPr algn="ctr">
              <a:lnSpc>
                <a:spcPct val="95000"/>
              </a:lnSpc>
            </a:pPr>
            <a:r>
              <a:rPr lang="ru-RU" sz="2000" dirty="0" smtClean="0">
                <a:solidFill>
                  <a:schemeClr val="bg1"/>
                </a:solidFill>
                <a:latin typeface="Times New Roman" pitchFamily="16" charset="0"/>
              </a:rPr>
              <a:t>На </a:t>
            </a:r>
            <a:r>
              <a:rPr lang="ru-RU" sz="2000" dirty="0">
                <a:solidFill>
                  <a:schemeClr val="bg1"/>
                </a:solidFill>
                <a:latin typeface="Times New Roman" pitchFamily="16" charset="0"/>
              </a:rPr>
              <a:t>войне пробыл 2 года. Было сильное ранение в руку. По воспоминаниям прабабушки, что аж разгибать руку не </a:t>
            </a:r>
            <a:r>
              <a:rPr lang="ru-RU" sz="2000" dirty="0" smtClean="0">
                <a:solidFill>
                  <a:schemeClr val="bg1"/>
                </a:solidFill>
                <a:latin typeface="Times New Roman" pitchFamily="16" charset="0"/>
              </a:rPr>
              <a:t>мог. </a:t>
            </a:r>
            <a:r>
              <a:rPr lang="ru-RU" sz="2000" dirty="0">
                <a:solidFill>
                  <a:schemeClr val="bg1"/>
                </a:solidFill>
                <a:latin typeface="Times New Roman" pitchFamily="16" charset="0"/>
              </a:rPr>
              <a:t>После войны он поступил в московскую академию МВД и закончил её, а после работал в министерстве внутренних дел.</a:t>
            </a:r>
            <a:br>
              <a:rPr lang="ru-RU" sz="2000" dirty="0">
                <a:solidFill>
                  <a:schemeClr val="bg1"/>
                </a:solidFill>
                <a:latin typeface="Times New Roman" pitchFamily="16" charset="0"/>
              </a:rPr>
            </a:br>
            <a:r>
              <a:rPr lang="ru-RU" sz="2000" dirty="0">
                <a:solidFill>
                  <a:schemeClr val="bg1"/>
                </a:solidFill>
                <a:latin typeface="Times New Roman" pitchFamily="16" charset="0"/>
              </a:rPr>
              <a:t>Был полковником</a:t>
            </a:r>
            <a:r>
              <a:rPr lang="ru-RU" sz="2000" dirty="0" smtClean="0">
                <a:solidFill>
                  <a:schemeClr val="bg1"/>
                </a:solidFill>
                <a:latin typeface="Times New Roman" pitchFamily="16" charset="0"/>
              </a:rPr>
              <a:t>. Старый  </a:t>
            </a:r>
            <a:r>
              <a:rPr lang="ru-RU" sz="2000" dirty="0">
                <a:solidFill>
                  <a:schemeClr val="bg1"/>
                </a:solidFill>
                <a:latin typeface="Times New Roman" pitchFamily="16" charset="0"/>
              </a:rPr>
              <a:t>большевик, был награжден </a:t>
            </a:r>
            <a:r>
              <a:rPr lang="ru-RU" sz="2000" dirty="0" smtClean="0">
                <a:solidFill>
                  <a:schemeClr val="bg1"/>
                </a:solidFill>
                <a:latin typeface="Times New Roman" pitchFamily="16" charset="0"/>
              </a:rPr>
              <a:t>орденом </a:t>
            </a:r>
            <a:r>
              <a:rPr lang="ru-RU" sz="2000" dirty="0">
                <a:solidFill>
                  <a:schemeClr val="bg1"/>
                </a:solidFill>
                <a:latin typeface="Times New Roman" pitchFamily="16" charset="0"/>
              </a:rPr>
              <a:t>В. И. </a:t>
            </a:r>
            <a:r>
              <a:rPr lang="ru-RU" sz="2000" dirty="0" smtClean="0">
                <a:solidFill>
                  <a:schemeClr val="bg1"/>
                </a:solidFill>
                <a:latin typeface="Times New Roman" pitchFamily="16" charset="0"/>
              </a:rPr>
              <a:t>Ленина. </a:t>
            </a:r>
            <a:r>
              <a:rPr lang="ru-RU" sz="2000" dirty="0" smtClean="0">
                <a:solidFill>
                  <a:schemeClr val="bg1"/>
                </a:solidFill>
                <a:latin typeface="Times New Roman" pitchFamily="16" charset="0"/>
              </a:rPr>
              <a:t>Владимир </a:t>
            </a:r>
            <a:r>
              <a:rPr lang="ru-RU" sz="2000" dirty="0">
                <a:solidFill>
                  <a:schemeClr val="bg1"/>
                </a:solidFill>
                <a:latin typeface="Times New Roman" pitchFamily="16" charset="0"/>
              </a:rPr>
              <a:t>Константинович умер в 78 лет</a:t>
            </a:r>
            <a:br>
              <a:rPr lang="ru-RU" sz="2000" dirty="0">
                <a:solidFill>
                  <a:schemeClr val="bg1"/>
                </a:solidFill>
                <a:latin typeface="Times New Roman" pitchFamily="16" charset="0"/>
              </a:rPr>
            </a:br>
            <a:endParaRPr lang="ru-RU" sz="2000" dirty="0">
              <a:solidFill>
                <a:schemeClr val="bg1"/>
              </a:solidFill>
              <a:latin typeface="Times New Roman" pitchFamily="16" charset="0"/>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9706" y="4454841"/>
            <a:ext cx="1997093" cy="23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t>5</a:t>
            </a:fld>
            <a:endParaRPr lang="ru-RU"/>
          </a:p>
        </p:txBody>
      </p:sp>
      <p:sp>
        <p:nvSpPr>
          <p:cNvPr id="5" name="TextBox 4"/>
          <p:cNvSpPr txBox="1"/>
          <p:nvPr/>
        </p:nvSpPr>
        <p:spPr>
          <a:xfrm>
            <a:off x="1475656" y="317846"/>
            <a:ext cx="6536802" cy="461665"/>
          </a:xfrm>
          <a:prstGeom prst="rect">
            <a:avLst/>
          </a:prstGeom>
          <a:noFill/>
        </p:spPr>
        <p:txBody>
          <a:bodyPr wrap="square" rtlCol="0">
            <a:spAutoFit/>
          </a:bodyPr>
          <a:lstStyle/>
          <a:p>
            <a:r>
              <a:rPr lang="ru-RU" sz="2400" b="1" dirty="0" smtClean="0">
                <a:solidFill>
                  <a:srgbClr val="C00000"/>
                </a:solidFill>
                <a:latin typeface="Times New Roman" pitchFamily="18" charset="0"/>
                <a:cs typeface="Times New Roman" pitchFamily="18" charset="0"/>
              </a:rPr>
              <a:t>Участники Великой Отечественной войны</a:t>
            </a:r>
            <a:endParaRPr lang="ru-RU"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47019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5449105" y="239924"/>
            <a:ext cx="3060000" cy="1084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201" rIns="0" bIns="0" anchor="ctr"/>
          <a:lstStyle>
            <a:lvl1pPr>
              <a:tabLst>
                <a:tab pos="723900" algn="l"/>
                <a:tab pos="1447800" algn="l"/>
                <a:tab pos="2171700" algn="l"/>
                <a:tab pos="2895600" algn="l"/>
              </a:tabLst>
              <a:defRPr>
                <a:solidFill>
                  <a:srgbClr val="000000"/>
                </a:solidFill>
                <a:latin typeface="Arial" charset="0"/>
                <a:ea typeface="Microsoft YaHei" charset="-122"/>
              </a:defRPr>
            </a:lvl1pPr>
            <a:lvl2pPr>
              <a:tabLst>
                <a:tab pos="723900" algn="l"/>
                <a:tab pos="1447800" algn="l"/>
                <a:tab pos="2171700" algn="l"/>
                <a:tab pos="2895600" algn="l"/>
              </a:tabLst>
              <a:defRPr>
                <a:solidFill>
                  <a:srgbClr val="000000"/>
                </a:solidFill>
                <a:latin typeface="Arial" charset="0"/>
                <a:ea typeface="Microsoft YaHei" charset="-122"/>
              </a:defRPr>
            </a:lvl2pPr>
            <a:lvl3pPr>
              <a:tabLst>
                <a:tab pos="723900" algn="l"/>
                <a:tab pos="1447800" algn="l"/>
                <a:tab pos="2171700" algn="l"/>
                <a:tab pos="2895600" algn="l"/>
              </a:tabLst>
              <a:defRPr>
                <a:solidFill>
                  <a:srgbClr val="000000"/>
                </a:solidFill>
                <a:latin typeface="Arial" charset="0"/>
                <a:ea typeface="Microsoft YaHei" charset="-122"/>
              </a:defRPr>
            </a:lvl3pPr>
            <a:lvl4pPr>
              <a:tabLst>
                <a:tab pos="723900" algn="l"/>
                <a:tab pos="1447800" algn="l"/>
                <a:tab pos="2171700" algn="l"/>
                <a:tab pos="2895600" algn="l"/>
              </a:tabLst>
              <a:defRPr>
                <a:solidFill>
                  <a:srgbClr val="000000"/>
                </a:solidFill>
                <a:latin typeface="Arial" charset="0"/>
                <a:ea typeface="Microsoft YaHei" charset="-122"/>
              </a:defRPr>
            </a:lvl4pPr>
            <a:lvl5pPr>
              <a:tabLst>
                <a:tab pos="723900" algn="l"/>
                <a:tab pos="1447800" algn="l"/>
                <a:tab pos="2171700" algn="l"/>
                <a:tab pos="28956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rgbClr val="000000"/>
                </a:solidFill>
                <a:latin typeface="Arial" charset="0"/>
                <a:ea typeface="Microsoft YaHei" charset="-122"/>
              </a:defRPr>
            </a:lvl9pPr>
          </a:lstStyle>
          <a:p>
            <a:pPr algn="ctr"/>
            <a:r>
              <a:rPr lang="ru-RU" sz="2800" b="1" i="1" dirty="0" err="1">
                <a:solidFill>
                  <a:schemeClr val="bg1"/>
                </a:solidFill>
              </a:rPr>
              <a:t>Обрам</a:t>
            </a:r>
            <a:r>
              <a:rPr lang="ru-RU" sz="2800" b="1" i="1" dirty="0">
                <a:solidFill>
                  <a:schemeClr val="bg1"/>
                </a:solidFill>
              </a:rPr>
              <a:t> Львович</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225" y="1484784"/>
            <a:ext cx="3461760" cy="4637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179512" y="908720"/>
            <a:ext cx="4815416" cy="4785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3715" rIns="0" bIns="0" anchor="ctr"/>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a:solidFill>
                  <a:srgbClr val="000000"/>
                </a:solidFill>
                <a:latin typeface="Arial" charset="0"/>
                <a:ea typeface="Microsoft YaHei" charset="-122"/>
              </a:defRPr>
            </a:lvl9pPr>
          </a:lstStyle>
          <a:p>
            <a:pPr algn="ctr">
              <a:lnSpc>
                <a:spcPct val="95000"/>
              </a:lnSpc>
            </a:pPr>
            <a:r>
              <a:rPr lang="ru-RU" dirty="0" smtClean="0">
                <a:solidFill>
                  <a:schemeClr val="bg1"/>
                </a:solidFill>
                <a:latin typeface="Times New Roman" pitchFamily="18" charset="0"/>
                <a:cs typeface="Times New Roman" pitchFamily="18" charset="0"/>
              </a:rPr>
              <a:t>Больше всего сведений в нашей семье сохранилось об </a:t>
            </a:r>
            <a:r>
              <a:rPr lang="ru-RU" dirty="0" err="1" smtClean="0">
                <a:solidFill>
                  <a:schemeClr val="bg1"/>
                </a:solidFill>
                <a:latin typeface="Times New Roman" pitchFamily="18" charset="0"/>
                <a:cs typeface="Times New Roman" pitchFamily="18" charset="0"/>
              </a:rPr>
              <a:t>Обраме</a:t>
            </a:r>
            <a:r>
              <a:rPr lang="ru-RU" dirty="0" smtClean="0">
                <a:solidFill>
                  <a:schemeClr val="bg1"/>
                </a:solidFill>
                <a:latin typeface="Times New Roman" pitchFamily="18" charset="0"/>
                <a:cs typeface="Times New Roman" pitchFamily="18" charset="0"/>
              </a:rPr>
              <a:t> Львовиче</a:t>
            </a:r>
            <a:r>
              <a:rPr lang="ru-RU" dirty="0" smtClean="0">
                <a:solidFill>
                  <a:schemeClr val="bg1"/>
                </a:solidFill>
                <a:latin typeface="Times New Roman" pitchFamily="18" charset="0"/>
                <a:cs typeface="Times New Roman" pitchFamily="18" charset="0"/>
              </a:rPr>
              <a:t>.</a:t>
            </a:r>
            <a:endParaRPr lang="ru-RU" dirty="0" smtClean="0">
              <a:solidFill>
                <a:schemeClr val="bg1"/>
              </a:solidFill>
              <a:latin typeface="Times New Roman" pitchFamily="18" charset="0"/>
              <a:cs typeface="Times New Roman" pitchFamily="18" charset="0"/>
            </a:endParaRPr>
          </a:p>
          <a:p>
            <a:pPr algn="ctr">
              <a:lnSpc>
                <a:spcPct val="95000"/>
              </a:lnSpc>
            </a:pPr>
            <a:r>
              <a:rPr lang="ru-RU" dirty="0" err="1" smtClean="0">
                <a:solidFill>
                  <a:schemeClr val="bg1"/>
                </a:solidFill>
                <a:latin typeface="Times New Roman" pitchFamily="18" charset="0"/>
                <a:cs typeface="Times New Roman" pitchFamily="18" charset="0"/>
              </a:rPr>
              <a:t>Обрам</a:t>
            </a:r>
            <a:r>
              <a:rPr lang="ru-RU" dirty="0" smtClean="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Львович — перед войной закончил Севастопольское зенитное училище и вышел </a:t>
            </a:r>
            <a:r>
              <a:rPr lang="ru-RU" dirty="0" smtClean="0">
                <a:solidFill>
                  <a:schemeClr val="bg1"/>
                </a:solidFill>
                <a:latin typeface="Times New Roman" pitchFamily="18" charset="0"/>
                <a:cs typeface="Times New Roman" pitchFamily="18" charset="0"/>
              </a:rPr>
              <a:t>оттуда </a:t>
            </a:r>
            <a:r>
              <a:rPr lang="ru-RU" dirty="0">
                <a:solidFill>
                  <a:schemeClr val="bg1"/>
                </a:solidFill>
                <a:latin typeface="Times New Roman" pitchFamily="18" charset="0"/>
                <a:cs typeface="Times New Roman" pitchFamily="18" charset="0"/>
              </a:rPr>
              <a:t>лейтенантом</a:t>
            </a:r>
            <a:r>
              <a:rPr lang="ru-RU" dirty="0" smtClean="0">
                <a:solidFill>
                  <a:schemeClr val="bg1"/>
                </a:solidFill>
                <a:latin typeface="Times New Roman" pitchFamily="18" charset="0"/>
                <a:cs typeface="Times New Roman" pitchFamily="18" charset="0"/>
              </a:rPr>
              <a:t>. Был в составе </a:t>
            </a:r>
            <a:r>
              <a:rPr lang="ru-RU" dirty="0" err="1" smtClean="0">
                <a:latin typeface="Times New Roman" pitchFamily="18" charset="0"/>
                <a:cs typeface="Times New Roman" pitchFamily="18" charset="0"/>
              </a:rPr>
              <a:t>Виленской</a:t>
            </a:r>
            <a:r>
              <a:rPr lang="ru-RU" dirty="0" smtClean="0">
                <a:latin typeface="Times New Roman" pitchFamily="18" charset="0"/>
                <a:cs typeface="Times New Roman" pitchFamily="18" charset="0"/>
              </a:rPr>
              <a:t> стрелковой дивизии. </a:t>
            </a:r>
            <a:r>
              <a:rPr lang="ru-RU" dirty="0" err="1">
                <a:latin typeface="Times New Roman" pitchFamily="18" charset="0"/>
                <a:cs typeface="Times New Roman" pitchFamily="18" charset="0"/>
              </a:rPr>
              <a:t>Виленская</a:t>
            </a:r>
            <a:r>
              <a:rPr lang="ru-RU" dirty="0">
                <a:latin typeface="Times New Roman" pitchFamily="18" charset="0"/>
                <a:cs typeface="Times New Roman" pitchFamily="18" charset="0"/>
              </a:rPr>
              <a:t> стрелковая дивизия сформирована в сентябре -</a:t>
            </a:r>
            <a:r>
              <a:rPr lang="ru-RU" dirty="0" smtClean="0">
                <a:latin typeface="Times New Roman" pitchFamily="18" charset="0"/>
                <a:cs typeface="Times New Roman" pitchFamily="18" charset="0"/>
              </a:rPr>
              <a:t>октябре </a:t>
            </a:r>
            <a:r>
              <a:rPr lang="ru-RU" dirty="0">
                <a:latin typeface="Times New Roman" pitchFamily="18" charset="0"/>
                <a:cs typeface="Times New Roman" pitchFamily="18" charset="0"/>
              </a:rPr>
              <a:t>1939 г. в Ивановской области как 144 стрелковая дивизия. С 1941 г. до апреля 1944 г. входила в состав 20-й, 5-й, 33-й Армий. </a:t>
            </a:r>
            <a:r>
              <a:rPr lang="ru-RU" dirty="0" smtClean="0">
                <a:latin typeface="Times New Roman" pitchFamily="18" charset="0"/>
                <a:cs typeface="Times New Roman" pitchFamily="18" charset="0"/>
              </a:rPr>
              <a:t>С середины </a:t>
            </a:r>
            <a:r>
              <a:rPr lang="ru-RU" dirty="0">
                <a:latin typeface="Times New Roman" pitchFamily="18" charset="0"/>
                <a:cs typeface="Times New Roman" pitchFamily="18" charset="0"/>
              </a:rPr>
              <a:t>апреля 1944 г. до конца войны входила в 5-ю Армию и в ее составе успешно вела бои в </a:t>
            </a:r>
            <a:r>
              <a:rPr lang="ru-RU" dirty="0" smtClean="0">
                <a:latin typeface="Times New Roman" pitchFamily="18" charset="0"/>
                <a:cs typeface="Times New Roman" pitchFamily="18" charset="0"/>
              </a:rPr>
              <a:t>Белорусской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Гумбенненской</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Восточно-Прусской </a:t>
            </a:r>
            <a:r>
              <a:rPr lang="ru-RU" dirty="0">
                <a:latin typeface="Times New Roman" pitchFamily="18" charset="0"/>
                <a:cs typeface="Times New Roman" pitchFamily="18" charset="0"/>
              </a:rPr>
              <a:t>наступательных </a:t>
            </a:r>
            <a:r>
              <a:rPr lang="ru-RU" dirty="0" smtClean="0">
                <a:latin typeface="Times New Roman" pitchFamily="18" charset="0"/>
                <a:cs typeface="Times New Roman" pitchFamily="18" charset="0"/>
              </a:rPr>
              <a:t>операциях. </a:t>
            </a:r>
          </a:p>
          <a:p>
            <a:pPr algn="ctr">
              <a:lnSpc>
                <a:spcPct val="95000"/>
              </a:lnSpc>
            </a:pPr>
            <a:r>
              <a:rPr lang="ru-RU" dirty="0" err="1" smtClean="0">
                <a:solidFill>
                  <a:schemeClr val="bg1"/>
                </a:solidFill>
                <a:latin typeface="Times New Roman" pitchFamily="18" charset="0"/>
                <a:cs typeface="Times New Roman" pitchFamily="18" charset="0"/>
              </a:rPr>
              <a:t>Обрам</a:t>
            </a:r>
            <a:r>
              <a:rPr lang="ru-RU" dirty="0" smtClean="0">
                <a:solidFill>
                  <a:schemeClr val="bg1"/>
                </a:solidFill>
                <a:latin typeface="Times New Roman" pitchFamily="18" charset="0"/>
                <a:cs typeface="Times New Roman" pitchFamily="18" charset="0"/>
              </a:rPr>
              <a:t> Львович служил </a:t>
            </a:r>
            <a:r>
              <a:rPr lang="ru-RU" dirty="0">
                <a:solidFill>
                  <a:schemeClr val="bg1"/>
                </a:solidFill>
                <a:latin typeface="Times New Roman" pitchFamily="18" charset="0"/>
                <a:cs typeface="Times New Roman" pitchFamily="18" charset="0"/>
              </a:rPr>
              <a:t>в артиллерийском полку. Был командиром взвода 4 батареи.</a:t>
            </a:r>
            <a:r>
              <a:rPr lang="ru-RU" dirty="0">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
            </a:r>
            <a:br>
              <a:rPr lang="ru-RU" dirty="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Воевал </a:t>
            </a:r>
            <a:r>
              <a:rPr lang="ru-RU" dirty="0">
                <a:solidFill>
                  <a:schemeClr val="bg1"/>
                </a:solidFill>
                <a:latin typeface="Times New Roman" pitchFamily="18" charset="0"/>
                <a:cs typeface="Times New Roman" pitchFamily="18" charset="0"/>
              </a:rPr>
              <a:t>на нескольких </a:t>
            </a:r>
            <a:r>
              <a:rPr lang="ru-RU" dirty="0" smtClean="0">
                <a:solidFill>
                  <a:schemeClr val="bg1"/>
                </a:solidFill>
                <a:latin typeface="Times New Roman" pitchFamily="18" charset="0"/>
                <a:cs typeface="Times New Roman" pitchFamily="18" charset="0"/>
              </a:rPr>
              <a:t>фронтах. Был в составе </a:t>
            </a:r>
          </a:p>
          <a:p>
            <a:pPr algn="ctr">
              <a:lnSpc>
                <a:spcPct val="95000"/>
              </a:lnSpc>
            </a:pPr>
            <a:r>
              <a:rPr lang="ru-RU" dirty="0" smtClean="0">
                <a:solidFill>
                  <a:schemeClr val="bg1"/>
                </a:solidFill>
                <a:latin typeface="Times New Roman" pitchFamily="18" charset="0"/>
                <a:cs typeface="Times New Roman" pitchFamily="18" charset="0"/>
              </a:rPr>
              <a:t>1 Украинского и Прибалтийского фронтов. Участвовал </a:t>
            </a:r>
            <a:r>
              <a:rPr lang="ru-RU" dirty="0">
                <a:solidFill>
                  <a:schemeClr val="bg1"/>
                </a:solidFill>
                <a:latin typeface="Times New Roman" pitchFamily="18" charset="0"/>
                <a:cs typeface="Times New Roman" pitchFamily="18" charset="0"/>
              </a:rPr>
              <a:t>в освобождение </a:t>
            </a:r>
            <a:r>
              <a:rPr lang="ru-RU" dirty="0" smtClean="0">
                <a:solidFill>
                  <a:schemeClr val="bg1"/>
                </a:solidFill>
                <a:latin typeface="Times New Roman" pitchFamily="18" charset="0"/>
                <a:cs typeface="Times New Roman" pitchFamily="18" charset="0"/>
              </a:rPr>
              <a:t>Кенигсберга (нынешний Калининград).  Дошел </a:t>
            </a:r>
            <a:r>
              <a:rPr lang="ru-RU" dirty="0">
                <a:solidFill>
                  <a:schemeClr val="bg1"/>
                </a:solidFill>
                <a:latin typeface="Times New Roman" pitchFamily="18" charset="0"/>
                <a:cs typeface="Times New Roman" pitchFamily="18" charset="0"/>
              </a:rPr>
              <a:t>до </a:t>
            </a:r>
            <a:r>
              <a:rPr lang="ru-RU" dirty="0" smtClean="0">
                <a:solidFill>
                  <a:schemeClr val="bg1"/>
                </a:solidFill>
                <a:latin typeface="Times New Roman" pitchFamily="18" charset="0"/>
                <a:cs typeface="Times New Roman" pitchFamily="18" charset="0"/>
              </a:rPr>
              <a:t>Берлина. Был </a:t>
            </a:r>
            <a:r>
              <a:rPr lang="ru-RU" dirty="0">
                <a:solidFill>
                  <a:schemeClr val="bg1"/>
                </a:solidFill>
                <a:latin typeface="Times New Roman" pitchFamily="18" charset="0"/>
                <a:cs typeface="Times New Roman" pitchFamily="18" charset="0"/>
              </a:rPr>
              <a:t>дважды </a:t>
            </a:r>
            <a:r>
              <a:rPr lang="ru-RU" dirty="0" smtClean="0">
                <a:solidFill>
                  <a:schemeClr val="bg1"/>
                </a:solidFill>
                <a:latin typeface="Times New Roman" pitchFamily="18" charset="0"/>
                <a:cs typeface="Times New Roman" pitchFamily="18" charset="0"/>
              </a:rPr>
              <a:t>ранен: </a:t>
            </a:r>
            <a:r>
              <a:rPr lang="ru-RU" dirty="0">
                <a:solidFill>
                  <a:schemeClr val="bg1"/>
                </a:solidFill>
                <a:latin typeface="Times New Roman" pitchFamily="18" charset="0"/>
                <a:cs typeface="Times New Roman" pitchFamily="18" charset="0"/>
              </a:rPr>
              <a:t>один раз в </a:t>
            </a:r>
            <a:r>
              <a:rPr lang="ru-RU" dirty="0" smtClean="0">
                <a:solidFill>
                  <a:schemeClr val="bg1"/>
                </a:solidFill>
                <a:latin typeface="Times New Roman" pitchFamily="18" charset="0"/>
                <a:cs typeface="Times New Roman" pitchFamily="18" charset="0"/>
              </a:rPr>
              <a:t>ногу, </a:t>
            </a:r>
            <a:r>
              <a:rPr lang="ru-RU" dirty="0">
                <a:solidFill>
                  <a:schemeClr val="bg1"/>
                </a:solidFill>
                <a:latin typeface="Times New Roman" pitchFamily="18" charset="0"/>
                <a:cs typeface="Times New Roman" pitchFamily="18" charset="0"/>
              </a:rPr>
              <a:t>и очень тяжело ранен в челюсть под Кенигсбергом.</a:t>
            </a:r>
            <a:br>
              <a:rPr lang="ru-RU" dirty="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Дожил </a:t>
            </a:r>
            <a:r>
              <a:rPr lang="ru-RU" dirty="0">
                <a:solidFill>
                  <a:schemeClr val="bg1"/>
                </a:solidFill>
                <a:latin typeface="Times New Roman" pitchFamily="18" charset="0"/>
                <a:cs typeface="Times New Roman" pitchFamily="18" charset="0"/>
              </a:rPr>
              <a:t>до 70 лет</a:t>
            </a:r>
            <a:r>
              <a:rPr lang="ru-RU" sz="2000" dirty="0">
                <a:solidFill>
                  <a:schemeClr val="bg1"/>
                </a:solidFill>
                <a:latin typeface="Times New Roman" pitchFamily="16" charset="0"/>
              </a:rPr>
              <a:t>.</a:t>
            </a:r>
          </a:p>
        </p:txBody>
      </p:sp>
      <p:sp>
        <p:nvSpPr>
          <p:cNvPr id="3" name="Нижний колонтитул 2"/>
          <p:cNvSpPr>
            <a:spLocks noGrp="1"/>
          </p:cNvSpPr>
          <p:nvPr>
            <p:ph type="ftr" sz="quarter" idx="11"/>
          </p:nvPr>
        </p:nvSpPr>
        <p:spPr>
          <a:xfrm>
            <a:off x="2843808" y="57361"/>
            <a:ext cx="3471664" cy="365125"/>
          </a:xfrm>
        </p:spPr>
        <p:txBody>
          <a:bodyPr/>
          <a:lstStyle/>
          <a:p>
            <a:r>
              <a:rPr lang="ru-RU" dirty="0" smtClean="0">
                <a:solidFill>
                  <a:schemeClr val="accent1">
                    <a:lumMod val="75000"/>
                  </a:schemeClr>
                </a:solidFill>
              </a:rPr>
              <a:t>"Университетские Образовательные Округа"</a:t>
            </a:r>
            <a:endParaRPr lang="ru-RU" dirty="0">
              <a:solidFill>
                <a:schemeClr val="accent1">
                  <a:lumMod val="75000"/>
                </a:schemeClr>
              </a:solidFill>
            </a:endParaRPr>
          </a:p>
        </p:txBody>
      </p:sp>
      <p:sp>
        <p:nvSpPr>
          <p:cNvPr id="2" name="Номер слайда 1"/>
          <p:cNvSpPr>
            <a:spLocks noGrp="1"/>
          </p:cNvSpPr>
          <p:nvPr>
            <p:ph type="sldNum" sz="quarter" idx="12"/>
          </p:nvPr>
        </p:nvSpPr>
        <p:spPr/>
        <p:txBody>
          <a:bodyPr/>
          <a:lstStyle/>
          <a:p>
            <a:fld id="{B19B0651-EE4F-4900-A07F-96A6BFA9D0F0}" type="slidenum">
              <a:rPr lang="ru-RU" smtClean="0"/>
              <a:t>6</a:t>
            </a:fld>
            <a:endParaRPr lang="ru-RU"/>
          </a:p>
        </p:txBody>
      </p:sp>
    </p:spTree>
    <p:extLst>
      <p:ext uri="{BB962C8B-B14F-4D97-AF65-F5344CB8AC3E}">
        <p14:creationId xmlns:p14="http://schemas.microsoft.com/office/powerpoint/2010/main" val="111114786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a:xfrm>
            <a:off x="2825623" y="0"/>
            <a:ext cx="3456384" cy="365125"/>
          </a:xfrm>
        </p:spPr>
        <p:txBody>
          <a:bodyPr/>
          <a:lstStyle/>
          <a:p>
            <a:r>
              <a:rPr lang="ru-RU" dirty="0" smtClean="0">
                <a:solidFill>
                  <a:schemeClr val="accent1">
                    <a:lumMod val="75000"/>
                  </a:schemeClr>
                </a:solidFill>
              </a:rPr>
              <a:t>"Университетские Образовательные Округа"</a:t>
            </a:r>
            <a:endParaRPr lang="ru-RU" dirty="0">
              <a:solidFill>
                <a:schemeClr val="accent1">
                  <a:lumMod val="75000"/>
                </a:schemeClr>
              </a:solidFill>
            </a:endParaRPr>
          </a:p>
        </p:txBody>
      </p:sp>
      <p:sp>
        <p:nvSpPr>
          <p:cNvPr id="4" name="TextBox 3"/>
          <p:cNvSpPr txBox="1"/>
          <p:nvPr/>
        </p:nvSpPr>
        <p:spPr>
          <a:xfrm>
            <a:off x="0" y="332656"/>
            <a:ext cx="9036496" cy="2031325"/>
          </a:xfrm>
          <a:prstGeom prst="rect">
            <a:avLst/>
          </a:prstGeom>
          <a:noFill/>
        </p:spPr>
        <p:txBody>
          <a:bodyPr wrap="square" rtlCol="0">
            <a:spAutoFit/>
          </a:bodyPr>
          <a:lstStyle/>
          <a:p>
            <a:r>
              <a:rPr lang="ru-RU" dirty="0" smtClean="0">
                <a:solidFill>
                  <a:schemeClr val="bg1"/>
                </a:solidFill>
              </a:rPr>
              <a:t>Кенигсберг – сильнейшая крепость, имевшая многочисленный, хорошо вооруженный гарнизон, спрятанный за толстыми стенами старинных фортов и дотов. Оборона Кенигсберга состояла из трех колец . Для советского командования стало делом воинской чести взять эту неприступную крепость. Подготовка к штурму длилась почти три месяца. Сама крепость была разгромлена за четверо суток. Как потом сказали историки – эта битва за Восточную Пруссию была самым кровавым сражением 1945 года. Во взятии Кенигсберга участвовал мой родственник – </a:t>
            </a:r>
            <a:r>
              <a:rPr lang="ru-RU" dirty="0" err="1" smtClean="0">
                <a:solidFill>
                  <a:schemeClr val="bg1"/>
                </a:solidFill>
              </a:rPr>
              <a:t>Обрам</a:t>
            </a:r>
            <a:r>
              <a:rPr lang="ru-RU" dirty="0" smtClean="0">
                <a:solidFill>
                  <a:schemeClr val="bg1"/>
                </a:solidFill>
              </a:rPr>
              <a:t> Львович.</a:t>
            </a:r>
            <a:endParaRPr lang="ru-RU" dirty="0">
              <a:solidFill>
                <a:schemeClr val="bg1"/>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638" y="2384763"/>
            <a:ext cx="4464050"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277888" y="4887726"/>
            <a:ext cx="6480720" cy="1938992"/>
          </a:xfrm>
          <a:prstGeom prst="rect">
            <a:avLst/>
          </a:prstGeom>
          <a:noFill/>
        </p:spPr>
        <p:txBody>
          <a:bodyPr wrap="square" rtlCol="0">
            <a:spAutoFit/>
          </a:bodyPr>
          <a:lstStyle/>
          <a:p>
            <a:r>
              <a:rPr lang="ru-RU" sz="2000" dirty="0" smtClean="0">
                <a:solidFill>
                  <a:schemeClr val="bg1"/>
                </a:solidFill>
              </a:rPr>
              <a:t>В ознаменование этой Победы Президиум Верховного Совета СССР учредил медаль «За взятие Кенигсберга». Это единственный город, не являющийся столицей государства, за взятие которого была учреждена медаль. Ею награждено 760 тысяч советских воинов, в том числе </a:t>
            </a:r>
            <a:r>
              <a:rPr lang="ru-RU" sz="2000" dirty="0" err="1" smtClean="0">
                <a:solidFill>
                  <a:schemeClr val="bg1"/>
                </a:solidFill>
              </a:rPr>
              <a:t>Обрам</a:t>
            </a:r>
            <a:r>
              <a:rPr lang="ru-RU" sz="2000" dirty="0" smtClean="0">
                <a:solidFill>
                  <a:schemeClr val="bg1"/>
                </a:solidFill>
              </a:rPr>
              <a:t> Львович.</a:t>
            </a:r>
            <a:endParaRPr lang="ru-RU" sz="2000" dirty="0">
              <a:solidFill>
                <a:schemeClr val="bg1"/>
              </a:solidFill>
            </a:endParaRPr>
          </a:p>
        </p:txBody>
      </p:sp>
      <p:pic>
        <p:nvPicPr>
          <p:cNvPr id="1026" name="Picture 2" descr="D:\СЮ\Музей общая\Музей 18\война и семья\штурм Кенингсберга\штурм 3 - коп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022" y="2362702"/>
            <a:ext cx="6409586" cy="442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СЮ\Музей общая\Музей 18\война и семья\штурм Кенингсберга\штурм 2 - копия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17" y="2419399"/>
            <a:ext cx="6681787" cy="4327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СЮ\Музей общая\Музей 18\война и семья\штурм Кенингсберга\штурм 2 - копи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224" y="2421670"/>
            <a:ext cx="6784975" cy="43100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СЮ\Музей общая\Музей 18\война и семья\штурм Кенингсберга\штурм - копия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33" y="2357011"/>
            <a:ext cx="6645275" cy="4479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СЮ\Музей общая\Музей 18\война и семья\штурм Кенингсберга\штурм - копия.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158" y="2384762"/>
            <a:ext cx="6820418" cy="442800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p:txBody>
          <a:bodyPr/>
          <a:lstStyle/>
          <a:p>
            <a:fld id="{B19B0651-EE4F-4900-A07F-96A6BFA9D0F0}" type="slidenum">
              <a:rPr lang="ru-RU" smtClean="0"/>
              <a:t>7</a:t>
            </a:fld>
            <a:endParaRPr lang="ru-RU"/>
          </a:p>
        </p:txBody>
      </p:sp>
    </p:spTree>
    <p:extLst>
      <p:ext uri="{BB962C8B-B14F-4D97-AF65-F5344CB8AC3E}">
        <p14:creationId xmlns:p14="http://schemas.microsoft.com/office/powerpoint/2010/main" val="38874045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1030"/>
                                        </p:tgtEl>
                                        <p:attrNameLst>
                                          <p:attrName>ppt_x</p:attrName>
                                        </p:attrNameLst>
                                      </p:cBhvr>
                                      <p:tavLst>
                                        <p:tav tm="0">
                                          <p:val>
                                            <p:strVal val="ppt_x"/>
                                          </p:val>
                                        </p:tav>
                                        <p:tav tm="100000">
                                          <p:val>
                                            <p:strVal val="0-ppt_w/2"/>
                                          </p:val>
                                        </p:tav>
                                      </p:tavLst>
                                    </p:anim>
                                    <p:anim calcmode="lin" valueType="num">
                                      <p:cBhvr additive="base">
                                        <p:cTn id="7" dur="2000"/>
                                        <p:tgtEl>
                                          <p:spTgt spid="1030"/>
                                        </p:tgtEl>
                                        <p:attrNameLst>
                                          <p:attrName>ppt_y</p:attrName>
                                        </p:attrNameLst>
                                      </p:cBhvr>
                                      <p:tavLst>
                                        <p:tav tm="0">
                                          <p:val>
                                            <p:strVal val="ppt_y"/>
                                          </p:val>
                                        </p:tav>
                                        <p:tav tm="100000">
                                          <p:val>
                                            <p:strVal val="ppt_y"/>
                                          </p:val>
                                        </p:tav>
                                      </p:tavLst>
                                    </p:anim>
                                    <p:set>
                                      <p:cBhvr>
                                        <p:cTn id="8" dur="1" fill="hold">
                                          <p:stCondLst>
                                            <p:cond delay="1999"/>
                                          </p:stCondLst>
                                        </p:cTn>
                                        <p:tgtEl>
                                          <p:spTgt spid="103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2000"/>
                                        <p:tgtEl>
                                          <p:spTgt spid="1029"/>
                                        </p:tgtEl>
                                        <p:attrNameLst>
                                          <p:attrName>ppt_x</p:attrName>
                                        </p:attrNameLst>
                                      </p:cBhvr>
                                      <p:tavLst>
                                        <p:tav tm="0">
                                          <p:val>
                                            <p:strVal val="ppt_x"/>
                                          </p:val>
                                        </p:tav>
                                        <p:tav tm="100000">
                                          <p:val>
                                            <p:strVal val="0-ppt_w/2"/>
                                          </p:val>
                                        </p:tav>
                                      </p:tavLst>
                                    </p:anim>
                                    <p:anim calcmode="lin" valueType="num">
                                      <p:cBhvr additive="base">
                                        <p:cTn id="13" dur="2000"/>
                                        <p:tgtEl>
                                          <p:spTgt spid="1029"/>
                                        </p:tgtEl>
                                        <p:attrNameLst>
                                          <p:attrName>ppt_y</p:attrName>
                                        </p:attrNameLst>
                                      </p:cBhvr>
                                      <p:tavLst>
                                        <p:tav tm="0">
                                          <p:val>
                                            <p:strVal val="ppt_y"/>
                                          </p:val>
                                        </p:tav>
                                        <p:tav tm="100000">
                                          <p:val>
                                            <p:strVal val="ppt_y"/>
                                          </p:val>
                                        </p:tav>
                                      </p:tavLst>
                                    </p:anim>
                                    <p:set>
                                      <p:cBhvr>
                                        <p:cTn id="14" dur="1" fill="hold">
                                          <p:stCondLst>
                                            <p:cond delay="1999"/>
                                          </p:stCondLst>
                                        </p:cTn>
                                        <p:tgtEl>
                                          <p:spTgt spid="10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2000"/>
                                        <p:tgtEl>
                                          <p:spTgt spid="1028"/>
                                        </p:tgtEl>
                                        <p:attrNameLst>
                                          <p:attrName>ppt_x</p:attrName>
                                        </p:attrNameLst>
                                      </p:cBhvr>
                                      <p:tavLst>
                                        <p:tav tm="0">
                                          <p:val>
                                            <p:strVal val="ppt_x"/>
                                          </p:val>
                                        </p:tav>
                                        <p:tav tm="100000">
                                          <p:val>
                                            <p:strVal val="0-ppt_w/2"/>
                                          </p:val>
                                        </p:tav>
                                      </p:tavLst>
                                    </p:anim>
                                    <p:anim calcmode="lin" valueType="num">
                                      <p:cBhvr additive="base">
                                        <p:cTn id="19" dur="2000"/>
                                        <p:tgtEl>
                                          <p:spTgt spid="1028"/>
                                        </p:tgtEl>
                                        <p:attrNameLst>
                                          <p:attrName>ppt_y</p:attrName>
                                        </p:attrNameLst>
                                      </p:cBhvr>
                                      <p:tavLst>
                                        <p:tav tm="0">
                                          <p:val>
                                            <p:strVal val="ppt_y"/>
                                          </p:val>
                                        </p:tav>
                                        <p:tav tm="100000">
                                          <p:val>
                                            <p:strVal val="ppt_y"/>
                                          </p:val>
                                        </p:tav>
                                      </p:tavLst>
                                    </p:anim>
                                    <p:set>
                                      <p:cBhvr>
                                        <p:cTn id="20" dur="1" fill="hold">
                                          <p:stCondLst>
                                            <p:cond delay="1999"/>
                                          </p:stCondLst>
                                        </p:cTn>
                                        <p:tgtEl>
                                          <p:spTgt spid="10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2000"/>
                                        <p:tgtEl>
                                          <p:spTgt spid="1027"/>
                                        </p:tgtEl>
                                        <p:attrNameLst>
                                          <p:attrName>ppt_x</p:attrName>
                                        </p:attrNameLst>
                                      </p:cBhvr>
                                      <p:tavLst>
                                        <p:tav tm="0">
                                          <p:val>
                                            <p:strVal val="ppt_x"/>
                                          </p:val>
                                        </p:tav>
                                        <p:tav tm="100000">
                                          <p:val>
                                            <p:strVal val="0-ppt_w/2"/>
                                          </p:val>
                                        </p:tav>
                                      </p:tavLst>
                                    </p:anim>
                                    <p:anim calcmode="lin" valueType="num">
                                      <p:cBhvr additive="base">
                                        <p:cTn id="25" dur="2000"/>
                                        <p:tgtEl>
                                          <p:spTgt spid="1027"/>
                                        </p:tgtEl>
                                        <p:attrNameLst>
                                          <p:attrName>ppt_y</p:attrName>
                                        </p:attrNameLst>
                                      </p:cBhvr>
                                      <p:tavLst>
                                        <p:tav tm="0">
                                          <p:val>
                                            <p:strVal val="ppt_y"/>
                                          </p:val>
                                        </p:tav>
                                        <p:tav tm="100000">
                                          <p:val>
                                            <p:strVal val="ppt_y"/>
                                          </p:val>
                                        </p:tav>
                                      </p:tavLst>
                                    </p:anim>
                                    <p:set>
                                      <p:cBhvr>
                                        <p:cTn id="26" dur="1" fill="hold">
                                          <p:stCondLst>
                                            <p:cond delay="1999"/>
                                          </p:stCondLst>
                                        </p:cTn>
                                        <p:tgtEl>
                                          <p:spTgt spid="10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2000"/>
                                        <p:tgtEl>
                                          <p:spTgt spid="1026"/>
                                        </p:tgtEl>
                                        <p:attrNameLst>
                                          <p:attrName>ppt_x</p:attrName>
                                        </p:attrNameLst>
                                      </p:cBhvr>
                                      <p:tavLst>
                                        <p:tav tm="0">
                                          <p:val>
                                            <p:strVal val="ppt_x"/>
                                          </p:val>
                                        </p:tav>
                                        <p:tav tm="100000">
                                          <p:val>
                                            <p:strVal val="0-ppt_w/2"/>
                                          </p:val>
                                        </p:tav>
                                      </p:tavLst>
                                    </p:anim>
                                    <p:anim calcmode="lin" valueType="num">
                                      <p:cBhvr additive="base">
                                        <p:cTn id="31" dur="2000"/>
                                        <p:tgtEl>
                                          <p:spTgt spid="1026"/>
                                        </p:tgtEl>
                                        <p:attrNameLst>
                                          <p:attrName>ppt_y</p:attrName>
                                        </p:attrNameLst>
                                      </p:cBhvr>
                                      <p:tavLst>
                                        <p:tav tm="0">
                                          <p:val>
                                            <p:strVal val="ppt_y"/>
                                          </p:val>
                                        </p:tav>
                                        <p:tav tm="100000">
                                          <p:val>
                                            <p:strVal val="ppt_y"/>
                                          </p:val>
                                        </p:tav>
                                      </p:tavLst>
                                    </p:anim>
                                    <p:set>
                                      <p:cBhvr>
                                        <p:cTn id="32"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1120" y="404664"/>
            <a:ext cx="7809120" cy="1144921"/>
          </a:xfrm>
          <a:ln/>
        </p:spPr>
        <p:txBody>
          <a:bodyPr tIns="19201">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ru-RU" sz="3200" dirty="0">
                <a:solidFill>
                  <a:schemeClr val="bg1"/>
                </a:solidFill>
              </a:rPr>
              <a:t>Еще одна фотография молодого </a:t>
            </a:r>
            <a:r>
              <a:rPr lang="ru-RU" sz="3200" dirty="0" err="1">
                <a:solidFill>
                  <a:schemeClr val="bg1"/>
                </a:solidFill>
              </a:rPr>
              <a:t>Обрама</a:t>
            </a:r>
            <a:r>
              <a:rPr lang="ru-RU" sz="3200" dirty="0">
                <a:solidFill>
                  <a:schemeClr val="bg1"/>
                </a:solidFill>
              </a:rPr>
              <a:t> </a:t>
            </a:r>
            <a:r>
              <a:rPr lang="ru-RU" sz="3200" dirty="0" smtClean="0">
                <a:solidFill>
                  <a:schemeClr val="bg1"/>
                </a:solidFill>
              </a:rPr>
              <a:t>Львовича, </a:t>
            </a:r>
            <a:r>
              <a:rPr lang="ru-RU" sz="3200" dirty="0">
                <a:solidFill>
                  <a:schemeClr val="bg1"/>
                </a:solidFill>
              </a:rPr>
              <a:t>играющего на </a:t>
            </a:r>
            <a:r>
              <a:rPr lang="ru-RU" sz="3200" dirty="0" smtClean="0">
                <a:solidFill>
                  <a:schemeClr val="bg1"/>
                </a:solidFill>
              </a:rPr>
              <a:t>скрипке, </a:t>
            </a:r>
            <a:r>
              <a:rPr lang="ru-RU" sz="3200" dirty="0">
                <a:solidFill>
                  <a:schemeClr val="bg1"/>
                </a:solidFill>
              </a:rPr>
              <a:t>со своими </a:t>
            </a:r>
            <a:r>
              <a:rPr lang="ru-RU" sz="3200" dirty="0" smtClean="0">
                <a:solidFill>
                  <a:schemeClr val="bg1"/>
                </a:solidFill>
              </a:rPr>
              <a:t>товарищами </a:t>
            </a:r>
            <a:endParaRPr lang="ru-RU" sz="3200" dirty="0">
              <a:solidFill>
                <a:schemeClr val="bg1"/>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80" y="1700808"/>
            <a:ext cx="7968960" cy="48331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ижний колонтитул 1"/>
          <p:cNvSpPr>
            <a:spLocks noGrp="1"/>
          </p:cNvSpPr>
          <p:nvPr>
            <p:ph type="ftr" sz="quarter" idx="11"/>
          </p:nvPr>
        </p:nvSpPr>
        <p:spPr>
          <a:xfrm>
            <a:off x="2915816" y="0"/>
            <a:ext cx="3816424" cy="365125"/>
          </a:xfrm>
        </p:spPr>
        <p:txBody>
          <a:bodyPr/>
          <a:lstStyle/>
          <a:p>
            <a:r>
              <a:rPr lang="ru-RU" dirty="0" smtClean="0">
                <a:solidFill>
                  <a:schemeClr val="bg2">
                    <a:lumMod val="75000"/>
                  </a:schemeClr>
                </a:solidFill>
              </a:rPr>
              <a:t>"Университетские Образовательные Округа"</a:t>
            </a:r>
            <a:endParaRPr lang="ru-RU" dirty="0">
              <a:solidFill>
                <a:schemeClr val="bg2">
                  <a:lumMod val="75000"/>
                </a:schemeClr>
              </a:solidFill>
            </a:endParaRPr>
          </a:p>
        </p:txBody>
      </p:sp>
      <p:sp>
        <p:nvSpPr>
          <p:cNvPr id="3" name="Номер слайда 2"/>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143823375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2771800" y="19650"/>
            <a:ext cx="3543672" cy="365125"/>
          </a:xfrm>
        </p:spPr>
        <p:txBody>
          <a:bodyPr/>
          <a:lstStyle/>
          <a:p>
            <a:r>
              <a:rPr lang="ru-RU" dirty="0" smtClean="0">
                <a:solidFill>
                  <a:schemeClr val="bg2">
                    <a:lumMod val="75000"/>
                  </a:schemeClr>
                </a:solidFill>
              </a:rPr>
              <a:t>"Университетские Образовательные Округа"</a:t>
            </a:r>
            <a:endParaRPr lang="ru-RU" dirty="0">
              <a:solidFill>
                <a:schemeClr val="bg2">
                  <a:lumMod val="75000"/>
                </a:scheme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9</a:t>
            </a:fld>
            <a:endParaRPr lang="ru-RU"/>
          </a:p>
        </p:txBody>
      </p:sp>
      <p:sp>
        <p:nvSpPr>
          <p:cNvPr id="2" name="TextBox 1"/>
          <p:cNvSpPr txBox="1"/>
          <p:nvPr/>
        </p:nvSpPr>
        <p:spPr>
          <a:xfrm>
            <a:off x="179512" y="404664"/>
            <a:ext cx="8784976" cy="2616101"/>
          </a:xfrm>
          <a:prstGeom prst="rect">
            <a:avLst/>
          </a:prstGeom>
          <a:noFill/>
        </p:spPr>
        <p:txBody>
          <a:bodyPr wrap="square" rtlCol="0">
            <a:spAutoFit/>
          </a:bodyPr>
          <a:lstStyle/>
          <a:p>
            <a:r>
              <a:rPr lang="ru-RU" sz="2000" b="1" dirty="0" smtClean="0">
                <a:solidFill>
                  <a:schemeClr val="bg1"/>
                </a:solidFill>
              </a:rPr>
              <a:t>                            Бабушка Виноградова Дарья – военный врач. </a:t>
            </a:r>
          </a:p>
          <a:p>
            <a:r>
              <a:rPr lang="ru-RU" dirty="0" smtClean="0">
                <a:solidFill>
                  <a:schemeClr val="bg1"/>
                </a:solidFill>
              </a:rPr>
              <a:t>Мама Риммы Вениаминовны Виноградова Дарья по образованию была врачом. Началась </a:t>
            </a:r>
            <a:r>
              <a:rPr lang="ru-RU" dirty="0">
                <a:solidFill>
                  <a:schemeClr val="bg1"/>
                </a:solidFill>
              </a:rPr>
              <a:t>война, </a:t>
            </a:r>
            <a:r>
              <a:rPr lang="ru-RU" dirty="0" smtClean="0">
                <a:solidFill>
                  <a:schemeClr val="bg1"/>
                </a:solidFill>
              </a:rPr>
              <a:t> сначала прабабушка Римма продолжала </a:t>
            </a:r>
            <a:r>
              <a:rPr lang="ru-RU" dirty="0">
                <a:solidFill>
                  <a:schemeClr val="bg1"/>
                </a:solidFill>
              </a:rPr>
              <a:t>ходить в </a:t>
            </a:r>
            <a:r>
              <a:rPr lang="ru-RU" dirty="0" smtClean="0">
                <a:solidFill>
                  <a:schemeClr val="bg1"/>
                </a:solidFill>
              </a:rPr>
              <a:t>школу. Но затем семья решила уехать из города в деревню (название </a:t>
            </a:r>
            <a:r>
              <a:rPr lang="ru-RU" dirty="0">
                <a:solidFill>
                  <a:schemeClr val="bg1"/>
                </a:solidFill>
              </a:rPr>
              <a:t>неизвестно </a:t>
            </a:r>
            <a:r>
              <a:rPr lang="ru-RU" dirty="0" smtClean="0">
                <a:solidFill>
                  <a:schemeClr val="bg1"/>
                </a:solidFill>
              </a:rPr>
              <a:t>). В </a:t>
            </a:r>
            <a:r>
              <a:rPr lang="ru-RU" dirty="0">
                <a:solidFill>
                  <a:schemeClr val="bg1"/>
                </a:solidFill>
              </a:rPr>
              <a:t>эту деревню </a:t>
            </a:r>
            <a:r>
              <a:rPr lang="ru-RU" dirty="0" smtClean="0">
                <a:solidFill>
                  <a:schemeClr val="bg1"/>
                </a:solidFill>
              </a:rPr>
              <a:t>ехали </a:t>
            </a:r>
            <a:r>
              <a:rPr lang="ru-RU" dirty="0">
                <a:solidFill>
                  <a:schemeClr val="bg1"/>
                </a:solidFill>
              </a:rPr>
              <a:t>на поезде, их поезд был захвачен фашистами и многих убили, а половину вагонов просто взорвали, но </a:t>
            </a:r>
            <a:r>
              <a:rPr lang="ru-RU" dirty="0" smtClean="0">
                <a:solidFill>
                  <a:schemeClr val="bg1"/>
                </a:solidFill>
              </a:rPr>
              <a:t>семья, мама Дарья и </a:t>
            </a:r>
            <a:r>
              <a:rPr lang="ru-RU" dirty="0">
                <a:solidFill>
                  <a:schemeClr val="bg1"/>
                </a:solidFill>
              </a:rPr>
              <a:t>сама прабабушка Римма </a:t>
            </a:r>
            <a:r>
              <a:rPr lang="ru-RU" dirty="0" smtClean="0">
                <a:solidFill>
                  <a:schemeClr val="bg1"/>
                </a:solidFill>
              </a:rPr>
              <a:t>выжили. После </a:t>
            </a:r>
            <a:r>
              <a:rPr lang="ru-RU" dirty="0">
                <a:solidFill>
                  <a:schemeClr val="bg1"/>
                </a:solidFill>
              </a:rPr>
              <a:t>приезда в деревню </a:t>
            </a:r>
            <a:r>
              <a:rPr lang="ru-RU" dirty="0" smtClean="0">
                <a:solidFill>
                  <a:schemeClr val="bg1"/>
                </a:solidFill>
              </a:rPr>
              <a:t>Виноградову Дарью почти </a:t>
            </a:r>
            <a:r>
              <a:rPr lang="ru-RU" dirty="0">
                <a:solidFill>
                  <a:schemeClr val="bg1"/>
                </a:solidFill>
              </a:rPr>
              <a:t>сразу отправили в </a:t>
            </a:r>
            <a:r>
              <a:rPr lang="ru-RU" dirty="0" smtClean="0">
                <a:solidFill>
                  <a:schemeClr val="bg1"/>
                </a:solidFill>
              </a:rPr>
              <a:t>Сталинград.  Там она </a:t>
            </a:r>
            <a:r>
              <a:rPr lang="ru-RU" dirty="0">
                <a:solidFill>
                  <a:schemeClr val="bg1"/>
                </a:solidFill>
              </a:rPr>
              <a:t>спасла жизнь многим солдатам. </a:t>
            </a:r>
            <a:br>
              <a:rPr lang="ru-RU" dirty="0">
                <a:solidFill>
                  <a:schemeClr val="bg1"/>
                </a:solidFill>
              </a:rPr>
            </a:br>
            <a:endParaRPr lang="ru-RU" dirty="0">
              <a:solidFill>
                <a:schemeClr val="bg1"/>
              </a:solidFill>
            </a:endParaRPr>
          </a:p>
        </p:txBody>
      </p:sp>
      <p:pic>
        <p:nvPicPr>
          <p:cNvPr id="5" name="Picture 2" descr="C:\Documents and Settings\Физика\Рабочий стол\9 мая\7.jpg"/>
          <p:cNvPicPr>
            <a:picLocks noChangeAspect="1" noChangeArrowheads="1"/>
          </p:cNvPicPr>
          <p:nvPr/>
        </p:nvPicPr>
        <p:blipFill rotWithShape="1">
          <a:blip r:embed="rId3" cstate="print"/>
          <a:srcRect l="7037"/>
          <a:stretch/>
        </p:blipFill>
        <p:spPr bwMode="auto">
          <a:xfrm>
            <a:off x="-16233" y="2793148"/>
            <a:ext cx="4231853" cy="3168000"/>
          </a:xfrm>
          <a:prstGeom prst="rect">
            <a:avLst/>
          </a:prstGeom>
          <a:noFill/>
        </p:spPr>
      </p:pic>
      <p:pic>
        <p:nvPicPr>
          <p:cNvPr id="1027" name="Picture 3" descr="C:\Users\История\Desktop\1559329933_114775b1b0049d519af13e0017c36d29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239" y="2685148"/>
            <a:ext cx="4650481" cy="327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9553" y="6093296"/>
            <a:ext cx="2520280" cy="369332"/>
          </a:xfrm>
          <a:prstGeom prst="rect">
            <a:avLst/>
          </a:prstGeom>
          <a:noFill/>
        </p:spPr>
        <p:txBody>
          <a:bodyPr wrap="square" rtlCol="0">
            <a:spAutoFit/>
          </a:bodyPr>
          <a:lstStyle/>
          <a:p>
            <a:r>
              <a:rPr lang="ru-RU" dirty="0" smtClean="0">
                <a:solidFill>
                  <a:schemeClr val="bg1"/>
                </a:solidFill>
              </a:rPr>
              <a:t>Бои под Сталинградом</a:t>
            </a:r>
            <a:endParaRPr lang="ru-RU" dirty="0">
              <a:solidFill>
                <a:schemeClr val="bg1"/>
              </a:solidFill>
            </a:endParaRPr>
          </a:p>
        </p:txBody>
      </p:sp>
      <p:sp>
        <p:nvSpPr>
          <p:cNvPr id="7" name="TextBox 6"/>
          <p:cNvSpPr txBox="1"/>
          <p:nvPr/>
        </p:nvSpPr>
        <p:spPr>
          <a:xfrm>
            <a:off x="4736232" y="6146010"/>
            <a:ext cx="4084240" cy="369332"/>
          </a:xfrm>
          <a:prstGeom prst="rect">
            <a:avLst/>
          </a:prstGeom>
          <a:noFill/>
        </p:spPr>
        <p:txBody>
          <a:bodyPr wrap="square" rtlCol="0">
            <a:spAutoFit/>
          </a:bodyPr>
          <a:lstStyle/>
          <a:p>
            <a:r>
              <a:rPr lang="ru-RU" dirty="0" smtClean="0">
                <a:solidFill>
                  <a:schemeClr val="bg1"/>
                </a:solidFill>
              </a:rPr>
              <a:t>Так выглядел госпиталь времен войны</a:t>
            </a:r>
            <a:endParaRPr lang="ru-RU" dirty="0">
              <a:solidFill>
                <a:schemeClr val="bg1"/>
              </a:solidFill>
            </a:endParaRPr>
          </a:p>
        </p:txBody>
      </p:sp>
    </p:spTree>
    <p:extLst>
      <p:ext uri="{BB962C8B-B14F-4D97-AF65-F5344CB8AC3E}">
        <p14:creationId xmlns:p14="http://schemas.microsoft.com/office/powerpoint/2010/main" val="39754984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1240</Words>
  <Application>Microsoft Office PowerPoint</Application>
  <PresentationFormat>Экран (4:3)</PresentationFormat>
  <Paragraphs>70</Paragraphs>
  <Slides>12</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Мои родственники – участники Великой Отечественной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Еще одна фотография молодого Обрама Львовича, играющего на скрипке, со своими товарищами </vt:lpstr>
      <vt:lpstr>Презентация PowerPoint</vt:lpstr>
      <vt:lpstr>Презентация PowerPoint</vt:lpstr>
      <vt:lpstr>Ордена и медали всех моих родственников, служивших и отдавших свою жизнь за нашу Родину</vt:lpstr>
      <vt:lpstr>Список источников и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История</dc:creator>
  <cp:lastModifiedBy>История</cp:lastModifiedBy>
  <cp:revision>40</cp:revision>
  <dcterms:created xsi:type="dcterms:W3CDTF">2020-04-05T13:12:37Z</dcterms:created>
  <dcterms:modified xsi:type="dcterms:W3CDTF">2020-04-13T16:33:18Z</dcterms:modified>
</cp:coreProperties>
</file>